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9"/>
  </p:notesMasterIdLst>
  <p:sldIdLst>
    <p:sldId id="256" r:id="rId2"/>
    <p:sldId id="257" r:id="rId3"/>
    <p:sldId id="277" r:id="rId4"/>
    <p:sldId id="280" r:id="rId5"/>
    <p:sldId id="281" r:id="rId6"/>
    <p:sldId id="282" r:id="rId7"/>
    <p:sldId id="283" r:id="rId8"/>
    <p:sldId id="271" r:id="rId9"/>
    <p:sldId id="260" r:id="rId10"/>
    <p:sldId id="261" r:id="rId11"/>
    <p:sldId id="262" r:id="rId12"/>
    <p:sldId id="263" r:id="rId13"/>
    <p:sldId id="285" r:id="rId14"/>
    <p:sldId id="276" r:id="rId15"/>
    <p:sldId id="266" r:id="rId16"/>
    <p:sldId id="284" r:id="rId17"/>
    <p:sldId id="267"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D3C8B5"/>
    <a:srgbClr val="117EA7"/>
    <a:srgbClr val="5A524D"/>
    <a:srgbClr val="EBE6DD"/>
    <a:srgbClr val="B8A586"/>
    <a:srgbClr val="C6B79E"/>
    <a:srgbClr val="DCD3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52" autoAdjust="0"/>
    <p:restoredTop sz="60457" autoAdjust="0"/>
  </p:normalViewPr>
  <p:slideViewPr>
    <p:cSldViewPr snapToGrid="0">
      <p:cViewPr varScale="1">
        <p:scale>
          <a:sx n="57" d="100"/>
          <a:sy n="57" d="100"/>
        </p:scale>
        <p:origin x="1512" y="5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D5E665-E37C-43CD-A4C6-B1A301393BBC}" type="datetimeFigureOut">
              <a:rPr lang="en-CA" smtClean="0"/>
              <a:t>17/08/2014</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FB530F-4845-41CB-9AB8-646D3FE6A5B9}" type="slidenum">
              <a:rPr lang="en-CA" smtClean="0"/>
              <a:t>‹#›</a:t>
            </a:fld>
            <a:endParaRPr lang="en-CA"/>
          </a:p>
        </p:txBody>
      </p:sp>
    </p:spTree>
    <p:extLst>
      <p:ext uri="{BB962C8B-B14F-4D97-AF65-F5344CB8AC3E}">
        <p14:creationId xmlns:p14="http://schemas.microsoft.com/office/powerpoint/2010/main" val="25364536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FFB530F-4845-41CB-9AB8-646D3FE6A5B9}" type="slidenum">
              <a:rPr lang="en-CA" smtClean="0"/>
              <a:t>1</a:t>
            </a:fld>
            <a:endParaRPr lang="en-CA"/>
          </a:p>
        </p:txBody>
      </p:sp>
    </p:spTree>
    <p:extLst>
      <p:ext uri="{BB962C8B-B14F-4D97-AF65-F5344CB8AC3E}">
        <p14:creationId xmlns:p14="http://schemas.microsoft.com/office/powerpoint/2010/main" val="13642305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The simplest</a:t>
            </a:r>
            <a:r>
              <a:rPr lang="en-CA" baseline="0" dirty="0" smtClean="0"/>
              <a:t> objects in our complex are vertices. A vertex is simply a point in the canvas. We also have edges, which are curves in the canvas. There are two types of edges. The first type is the open edge, which has a start and en vertex. Notice that it is possible for the start and end vertex to be equal. The second type of edge is the closed edge, which does not have end vertices at all.</a:t>
            </a:r>
          </a:p>
          <a:p>
            <a:endParaRPr lang="en-CA" baseline="0" dirty="0" smtClean="0"/>
          </a:p>
          <a:p>
            <a:r>
              <a:rPr lang="en-CA" baseline="0" dirty="0" smtClean="0"/>
              <a:t>Another object is the </a:t>
            </a:r>
            <a:r>
              <a:rPr lang="en-CA" baseline="0" dirty="0" err="1" smtClean="0"/>
              <a:t>halfedge</a:t>
            </a:r>
            <a:r>
              <a:rPr lang="en-CA" baseline="0" dirty="0" smtClean="0"/>
              <a:t>, which is the data of an edge and a given orientation. This </a:t>
            </a:r>
            <a:r>
              <a:rPr lang="en-CA" baseline="0" dirty="0" err="1" smtClean="0"/>
              <a:t>halfedge</a:t>
            </a:r>
            <a:r>
              <a:rPr lang="en-CA" baseline="0" dirty="0" smtClean="0"/>
              <a:t> is an open </a:t>
            </a:r>
            <a:r>
              <a:rPr lang="en-CA" baseline="0" dirty="0" err="1" smtClean="0"/>
              <a:t>halfedge</a:t>
            </a:r>
            <a:r>
              <a:rPr lang="en-CA" baseline="0" dirty="0" smtClean="0"/>
              <a:t> since it refers to an open edge, while this one is a closed </a:t>
            </a:r>
            <a:r>
              <a:rPr lang="en-CA" baseline="0" dirty="0" err="1" smtClean="0"/>
              <a:t>halfedge</a:t>
            </a:r>
            <a:r>
              <a:rPr lang="en-CA" baseline="0" dirty="0" smtClean="0"/>
              <a:t>.</a:t>
            </a:r>
          </a:p>
          <a:p>
            <a:endParaRPr lang="en-CA" baseline="0" dirty="0" smtClean="0"/>
          </a:p>
          <a:p>
            <a:r>
              <a:rPr lang="en-CA" baseline="0" dirty="0" smtClean="0"/>
              <a:t>Yet another object is the cycle, which is a list of consecutive </a:t>
            </a:r>
            <a:r>
              <a:rPr lang="en-CA" baseline="0" dirty="0" err="1" smtClean="0"/>
              <a:t>halfedges</a:t>
            </a:r>
            <a:r>
              <a:rPr lang="en-CA" baseline="0" dirty="0" smtClean="0"/>
              <a:t>, starting and ending at the same point. More specifically, this cycle is called a non-simple cycle, because it is a list of open </a:t>
            </a:r>
            <a:r>
              <a:rPr lang="en-CA" baseline="0" dirty="0" err="1" smtClean="0"/>
              <a:t>halfedges</a:t>
            </a:r>
            <a:r>
              <a:rPr lang="en-CA" baseline="0" dirty="0" smtClean="0"/>
              <a:t>. Another type of cycle is the simple cycle, which is a cycle composed of a unique closed </a:t>
            </a:r>
            <a:r>
              <a:rPr lang="en-CA" baseline="0" dirty="0" err="1" smtClean="0"/>
              <a:t>halfedge</a:t>
            </a:r>
            <a:r>
              <a:rPr lang="en-CA" baseline="0" dirty="0" smtClean="0"/>
              <a:t>. In addition, we introduce the notion of Steiner cycle, which is a cycle reduced to a unique vertex.</a:t>
            </a:r>
          </a:p>
          <a:p>
            <a:endParaRPr lang="en-CA" baseline="0" dirty="0" smtClean="0"/>
          </a:p>
          <a:p>
            <a:r>
              <a:rPr lang="en-CA" baseline="0" dirty="0" smtClean="0"/>
              <a:t>Finally, we can define a face as a list of cycle. Here, we have a face with a unique cycle, composed of two </a:t>
            </a:r>
            <a:r>
              <a:rPr lang="en-CA" baseline="0" dirty="0" err="1" smtClean="0"/>
              <a:t>halfedges</a:t>
            </a:r>
            <a:r>
              <a:rPr lang="en-CA" baseline="0" dirty="0" smtClean="0"/>
              <a:t>. Here is another example of a face with a unique cycle. By using additional cycles, we can represent holes in the face. Finally, a Steiner cycle can be used to attach an edge, such as a this whisker, to the face. </a:t>
            </a:r>
          </a:p>
          <a:p>
            <a:endParaRPr lang="en-CA" baseline="0" dirty="0" smtClean="0"/>
          </a:p>
          <a:p>
            <a:r>
              <a:rPr lang="en-CA" baseline="0" dirty="0" smtClean="0"/>
              <a:t>Now that we have a representation for the topology, let’s talk about how to edit it. [10:00]</a:t>
            </a:r>
            <a:endParaRPr lang="en-CA" dirty="0"/>
          </a:p>
        </p:txBody>
      </p:sp>
      <p:sp>
        <p:nvSpPr>
          <p:cNvPr id="4" name="Slide Number Placeholder 3"/>
          <p:cNvSpPr>
            <a:spLocks noGrp="1"/>
          </p:cNvSpPr>
          <p:nvPr>
            <p:ph type="sldNum" sz="quarter" idx="10"/>
          </p:nvPr>
        </p:nvSpPr>
        <p:spPr/>
        <p:txBody>
          <a:bodyPr/>
          <a:lstStyle/>
          <a:p>
            <a:fld id="{6FFB530F-4845-41CB-9AB8-646D3FE6A5B9}" type="slidenum">
              <a:rPr lang="en-CA" smtClean="0"/>
              <a:t>10</a:t>
            </a:fld>
            <a:endParaRPr lang="en-CA"/>
          </a:p>
        </p:txBody>
      </p:sp>
    </p:spTree>
    <p:extLst>
      <p:ext uri="{BB962C8B-B14F-4D97-AF65-F5344CB8AC3E}">
        <p14:creationId xmlns:p14="http://schemas.microsoft.com/office/powerpoint/2010/main" val="31714405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We introduce a canonical set of topological operators, which are: […] and their inverse unglue and uncut. [launch video] We show here the result of gluing two vertices;</a:t>
            </a:r>
            <a:r>
              <a:rPr lang="en-CA" baseline="0" dirty="0" smtClean="0"/>
              <a:t> </a:t>
            </a:r>
            <a:r>
              <a:rPr lang="en-CA" dirty="0" smtClean="0"/>
              <a:t>cutting an edge; cutting a face; and ungluing a selection</a:t>
            </a:r>
            <a:r>
              <a:rPr lang="en-CA" baseline="0" dirty="0" smtClean="0"/>
              <a:t> of vertices and edges</a:t>
            </a:r>
            <a:r>
              <a:rPr lang="en-CA" dirty="0" smtClean="0"/>
              <a:t>. </a:t>
            </a:r>
          </a:p>
          <a:p>
            <a:endParaRPr lang="en-CA"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Glue</a:t>
            </a:r>
            <a:r>
              <a:rPr lang="en-CA" baseline="0" dirty="0" smtClean="0"/>
              <a:t> and unglue, and cutting edges are relatively easy to implement. But because we allow edges to overlap, it turns out that cut and uncut is actually a very interesting problem to solve. Let’s look at this in a bit more details. [10:50]</a:t>
            </a:r>
            <a:endParaRPr lang="en-CA" dirty="0" smtClean="0"/>
          </a:p>
        </p:txBody>
      </p:sp>
      <p:sp>
        <p:nvSpPr>
          <p:cNvPr id="4" name="Slide Number Placeholder 3"/>
          <p:cNvSpPr>
            <a:spLocks noGrp="1"/>
          </p:cNvSpPr>
          <p:nvPr>
            <p:ph type="sldNum" sz="quarter" idx="10"/>
          </p:nvPr>
        </p:nvSpPr>
        <p:spPr/>
        <p:txBody>
          <a:bodyPr/>
          <a:lstStyle/>
          <a:p>
            <a:fld id="{6FFB530F-4845-41CB-9AB8-646D3FE6A5B9}" type="slidenum">
              <a:rPr lang="en-CA" smtClean="0"/>
              <a:t>11</a:t>
            </a:fld>
            <a:endParaRPr lang="en-CA"/>
          </a:p>
        </p:txBody>
      </p:sp>
    </p:spTree>
    <p:extLst>
      <p:ext uri="{BB962C8B-B14F-4D97-AF65-F5344CB8AC3E}">
        <p14:creationId xmlns:p14="http://schemas.microsoft.com/office/powerpoint/2010/main" val="15041978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aseline="0" dirty="0" smtClean="0"/>
              <a:t>Let’s consider first a very simple example. This complex is made of a vertex v1, another vertex v2, an edge e1 starting at v1 and ending at v2, and an edge e2 starting at v2 and ending at v1. Finally, we have a face f, made of a unique cycle defined by the two </a:t>
            </a:r>
            <a:r>
              <a:rPr lang="en-CA" baseline="0" dirty="0" err="1" smtClean="0"/>
              <a:t>halfedges</a:t>
            </a:r>
            <a:r>
              <a:rPr lang="en-CA" baseline="0" dirty="0" smtClean="0"/>
              <a:t> e1+ and e2+. E1+ is a notation to represent the </a:t>
            </a:r>
            <a:r>
              <a:rPr lang="en-CA" baseline="0" dirty="0" err="1" smtClean="0"/>
              <a:t>halfedge</a:t>
            </a:r>
            <a:r>
              <a:rPr lang="en-CA" baseline="0" dirty="0" smtClean="0"/>
              <a:t> orienting e1 from its start vertex to its end vertex. We would use e1- for the opposite direction.</a:t>
            </a:r>
          </a:p>
          <a:p>
            <a:endParaRPr lang="en-CA" baseline="0" dirty="0" smtClean="0"/>
          </a:p>
          <a:p>
            <a:r>
              <a:rPr lang="en-CA" baseline="0" dirty="0" smtClean="0"/>
              <a:t>The top figure represents the geometry of the complex, while the bottom represents its topology. For conciseness, let’s only focus on the face.</a:t>
            </a:r>
          </a:p>
          <a:p>
            <a:endParaRPr lang="en-CA" baseline="0" dirty="0" smtClean="0"/>
          </a:p>
          <a:p>
            <a:r>
              <a:rPr lang="en-CA" baseline="0" dirty="0" smtClean="0"/>
              <a:t>The desired result of cutting f is shown here. We can use this example to define the cut at the topological level. It is an algebraic operation transforming one face into two faces, splitting the cycle into two cycles by inserting a new edge </a:t>
            </a:r>
            <a:r>
              <a:rPr lang="en-CA" baseline="0" dirty="0" err="1" smtClean="0"/>
              <a:t>ecut</a:t>
            </a:r>
            <a:r>
              <a:rPr lang="en-CA" baseline="0" dirty="0" smtClean="0"/>
              <a:t>. This definition relies purely on topology, and is valid no matter what the geometry is. [12:00]</a:t>
            </a:r>
          </a:p>
        </p:txBody>
      </p:sp>
      <p:sp>
        <p:nvSpPr>
          <p:cNvPr id="4" name="Slide Number Placeholder 3"/>
          <p:cNvSpPr>
            <a:spLocks noGrp="1"/>
          </p:cNvSpPr>
          <p:nvPr>
            <p:ph type="sldNum" sz="quarter" idx="10"/>
          </p:nvPr>
        </p:nvSpPr>
        <p:spPr/>
        <p:txBody>
          <a:bodyPr/>
          <a:lstStyle/>
          <a:p>
            <a:fld id="{6FFB530F-4845-41CB-9AB8-646D3FE6A5B9}" type="slidenum">
              <a:rPr lang="en-CA" smtClean="0"/>
              <a:t>12</a:t>
            </a:fld>
            <a:endParaRPr lang="en-CA"/>
          </a:p>
        </p:txBody>
      </p:sp>
    </p:spTree>
    <p:extLst>
      <p:ext uri="{BB962C8B-B14F-4D97-AF65-F5344CB8AC3E}">
        <p14:creationId xmlns:p14="http://schemas.microsoft.com/office/powerpoint/2010/main" val="23059816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Now, let’s consider the following complex.</a:t>
            </a:r>
            <a:r>
              <a:rPr lang="en-CA" baseline="0" dirty="0" smtClean="0"/>
              <a:t> At a first glance, it seems very different from our previous example, but in fact, the two are topologically equal. They can be obtained from one another by simple deformation of the edges.</a:t>
            </a:r>
          </a:p>
          <a:p>
            <a:endParaRPr lang="en-CA" baseline="0" dirty="0" smtClean="0"/>
          </a:p>
          <a:p>
            <a:r>
              <a:rPr lang="en-CA" baseline="0" dirty="0" smtClean="0"/>
              <a:t>Since their topology is equal, let’s naively apply the same cut operator as before. Here is the result. </a:t>
            </a:r>
            <a:r>
              <a:rPr lang="en-CA" baseline="0" dirty="0" smtClean="0"/>
              <a:t>Weird, </a:t>
            </a:r>
            <a:r>
              <a:rPr lang="en-CA" baseline="0" dirty="0" smtClean="0"/>
              <a:t>isn’t it? Even though it is topologically valid, it’s not exactly what we would have expected.</a:t>
            </a:r>
          </a:p>
          <a:p>
            <a:endParaRPr lang="en-CA" baseline="0" dirty="0" smtClean="0"/>
          </a:p>
          <a:p>
            <a:r>
              <a:rPr lang="en-CA" baseline="0" dirty="0" smtClean="0"/>
              <a:t>Instead, something like this would be much more appropriate. So it feels like we’ve discovered another algorithm Cut’, more adapted to this geometry. [12:50]</a:t>
            </a:r>
            <a:endParaRPr lang="en-CA" dirty="0"/>
          </a:p>
        </p:txBody>
      </p:sp>
      <p:sp>
        <p:nvSpPr>
          <p:cNvPr id="4" name="Slide Number Placeholder 3"/>
          <p:cNvSpPr>
            <a:spLocks noGrp="1"/>
          </p:cNvSpPr>
          <p:nvPr>
            <p:ph type="sldNum" sz="quarter" idx="10"/>
          </p:nvPr>
        </p:nvSpPr>
        <p:spPr/>
        <p:txBody>
          <a:bodyPr/>
          <a:lstStyle/>
          <a:p>
            <a:fld id="{6FFB530F-4845-41CB-9AB8-646D3FE6A5B9}" type="slidenum">
              <a:rPr lang="en-CA" smtClean="0"/>
              <a:t>13</a:t>
            </a:fld>
            <a:endParaRPr lang="en-CA"/>
          </a:p>
        </p:txBody>
      </p:sp>
    </p:spTree>
    <p:extLst>
      <p:ext uri="{BB962C8B-B14F-4D97-AF65-F5344CB8AC3E}">
        <p14:creationId xmlns:p14="http://schemas.microsoft.com/office/powerpoint/2010/main" val="16949437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Indeed, that’s exactly the case. There is not a</a:t>
            </a:r>
            <a:r>
              <a:rPr lang="en-CA" baseline="0" dirty="0" smtClean="0"/>
              <a:t> unique valid cut, and actually not even two, but a rather large number of non-equivalent cuts, which are all valid.</a:t>
            </a:r>
          </a:p>
          <a:p>
            <a:endParaRPr lang="en-CA" baseline="0" dirty="0" smtClean="0"/>
          </a:p>
          <a:p>
            <a:r>
              <a:rPr lang="en-CA" baseline="0" dirty="0" smtClean="0"/>
              <a:t>The existence of these alternative cuts is a direct consequence of allowing the edges to overlap. Indeed, overlapping allows a face to “look like” a non-planar surface, such as a </a:t>
            </a:r>
            <a:r>
              <a:rPr lang="en-CA" baseline="0" dirty="0" err="1" smtClean="0"/>
              <a:t>Möbius</a:t>
            </a:r>
            <a:r>
              <a:rPr lang="en-CA" baseline="0" dirty="0" smtClean="0"/>
              <a:t> strip or a torus, and cutting such surfaces is not as trivial as cutting planar surfaces.</a:t>
            </a:r>
            <a:endParaRPr lang="en-CA" dirty="0" smtClean="0"/>
          </a:p>
          <a:p>
            <a:endParaRPr lang="en-CA" dirty="0" smtClean="0"/>
          </a:p>
          <a:p>
            <a:r>
              <a:rPr lang="en-CA" dirty="0" smtClean="0"/>
              <a:t>One i</a:t>
            </a:r>
            <a:r>
              <a:rPr lang="en-CA" baseline="0" dirty="0" smtClean="0"/>
              <a:t>mportant technical contribution of our research is an exhaustive classification of the different cuts that can be applied, which you can find in the technical report. In practice, the first cut is really the one that you want in 99% of the </a:t>
            </a:r>
            <a:r>
              <a:rPr lang="en-CA" baseline="0" dirty="0" smtClean="0"/>
              <a:t>cases. </a:t>
            </a:r>
            <a:r>
              <a:rPr lang="en-CA" baseline="0" dirty="0" smtClean="0"/>
              <a:t>[13:50]</a:t>
            </a:r>
          </a:p>
        </p:txBody>
      </p:sp>
      <p:sp>
        <p:nvSpPr>
          <p:cNvPr id="4" name="Slide Number Placeholder 3"/>
          <p:cNvSpPr>
            <a:spLocks noGrp="1"/>
          </p:cNvSpPr>
          <p:nvPr>
            <p:ph type="sldNum" sz="quarter" idx="10"/>
          </p:nvPr>
        </p:nvSpPr>
        <p:spPr/>
        <p:txBody>
          <a:bodyPr/>
          <a:lstStyle/>
          <a:p>
            <a:fld id="{6FFB530F-4845-41CB-9AB8-646D3FE6A5B9}" type="slidenum">
              <a:rPr lang="en-CA" smtClean="0"/>
              <a:t>14</a:t>
            </a:fld>
            <a:endParaRPr lang="en-CA"/>
          </a:p>
        </p:txBody>
      </p:sp>
    </p:spTree>
    <p:extLst>
      <p:ext uri="{BB962C8B-B14F-4D97-AF65-F5344CB8AC3E}">
        <p14:creationId xmlns:p14="http://schemas.microsoft.com/office/powerpoint/2010/main" val="6390837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We now present some results.</a:t>
            </a:r>
            <a:endParaRPr lang="en-CA" baseline="0" dirty="0" smtClean="0"/>
          </a:p>
          <a:p>
            <a:endParaRPr lang="en-CA" baseline="0" dirty="0" smtClean="0"/>
          </a:p>
          <a:p>
            <a:r>
              <a:rPr lang="en-CA" baseline="0" dirty="0" smtClean="0"/>
              <a:t>Our structure can very easily represent edges shared by three or more faces.</a:t>
            </a:r>
          </a:p>
          <a:p>
            <a:r>
              <a:rPr lang="en-CA" baseline="0" dirty="0" smtClean="0"/>
              <a:t>With an elegant trick it can represent self-overlapping faces.</a:t>
            </a:r>
          </a:p>
          <a:p>
            <a:r>
              <a:rPr lang="en-CA" baseline="0" dirty="0" smtClean="0"/>
              <a:t>It can also naturally capture the topology of twisted strips, or Mobius strips, or this Necker </a:t>
            </a:r>
            <a:r>
              <a:rPr lang="en-CA" baseline="0" dirty="0" smtClean="0"/>
              <a:t>cube.</a:t>
            </a:r>
            <a:endParaRPr lang="en-CA" baseline="0" dirty="0" smtClean="0"/>
          </a:p>
          <a:p>
            <a:endParaRPr lang="en-CA" baseline="0" dirty="0" smtClean="0"/>
          </a:p>
          <a:p>
            <a:r>
              <a:rPr lang="en-CA" baseline="0" dirty="0" smtClean="0"/>
              <a:t>Here, we present two illustrations achieved by our users. [14:25]</a:t>
            </a:r>
          </a:p>
          <a:p>
            <a:endParaRPr lang="en-CA" dirty="0"/>
          </a:p>
        </p:txBody>
      </p:sp>
      <p:sp>
        <p:nvSpPr>
          <p:cNvPr id="4" name="Slide Number Placeholder 3"/>
          <p:cNvSpPr>
            <a:spLocks noGrp="1"/>
          </p:cNvSpPr>
          <p:nvPr>
            <p:ph type="sldNum" sz="quarter" idx="10"/>
          </p:nvPr>
        </p:nvSpPr>
        <p:spPr/>
        <p:txBody>
          <a:bodyPr/>
          <a:lstStyle/>
          <a:p>
            <a:fld id="{6FFB530F-4845-41CB-9AB8-646D3FE6A5B9}" type="slidenum">
              <a:rPr lang="en-CA" smtClean="0"/>
              <a:t>15</a:t>
            </a:fld>
            <a:endParaRPr lang="en-CA"/>
          </a:p>
        </p:txBody>
      </p:sp>
    </p:spTree>
    <p:extLst>
      <p:ext uri="{BB962C8B-B14F-4D97-AF65-F5344CB8AC3E}">
        <p14:creationId xmlns:p14="http://schemas.microsoft.com/office/powerpoint/2010/main" val="29063013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Something </a:t>
            </a:r>
            <a:r>
              <a:rPr lang="en-CA" baseline="0" dirty="0" smtClean="0"/>
              <a:t>still to be done is to improve the rendering of vector graphics complexes, because right now, our naive approach sometimes leads to various artefacts.</a:t>
            </a:r>
          </a:p>
          <a:p>
            <a:endParaRPr lang="en-CA" baseline="0" dirty="0" smtClean="0"/>
          </a:p>
          <a:p>
            <a:r>
              <a:rPr lang="en-CA" baseline="0" dirty="0" smtClean="0"/>
              <a:t>Finally, extending this structure to represent a 2D animation with changing topology is an exciting future direction. [14:40]</a:t>
            </a:r>
            <a:endParaRPr lang="en-CA" dirty="0"/>
          </a:p>
        </p:txBody>
      </p:sp>
      <p:sp>
        <p:nvSpPr>
          <p:cNvPr id="4" name="Slide Number Placeholder 3"/>
          <p:cNvSpPr>
            <a:spLocks noGrp="1"/>
          </p:cNvSpPr>
          <p:nvPr>
            <p:ph type="sldNum" sz="quarter" idx="10"/>
          </p:nvPr>
        </p:nvSpPr>
        <p:spPr/>
        <p:txBody>
          <a:bodyPr/>
          <a:lstStyle/>
          <a:p>
            <a:fld id="{6FFB530F-4845-41CB-9AB8-646D3FE6A5B9}" type="slidenum">
              <a:rPr lang="en-CA" smtClean="0"/>
              <a:t>16</a:t>
            </a:fld>
            <a:endParaRPr lang="en-CA"/>
          </a:p>
        </p:txBody>
      </p:sp>
    </p:spTree>
    <p:extLst>
      <p:ext uri="{BB962C8B-B14F-4D97-AF65-F5344CB8AC3E}">
        <p14:creationId xmlns:p14="http://schemas.microsoft.com/office/powerpoint/2010/main" val="18849150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To </a:t>
            </a:r>
            <a:r>
              <a:rPr lang="en-CA" dirty="0" smtClean="0"/>
              <a:t>conclude, we introduced the vector graphics complex. Which faithfully represents the topology of most vector graphics illustration.</a:t>
            </a:r>
          </a:p>
          <a:p>
            <a:endParaRPr lang="en-CA" dirty="0" smtClean="0"/>
          </a:p>
          <a:p>
            <a:r>
              <a:rPr lang="en-CA" dirty="0" smtClean="0"/>
              <a:t>If you want to try it, simply go to vpaint.org, to download</a:t>
            </a:r>
            <a:r>
              <a:rPr lang="en-CA" baseline="0" dirty="0" smtClean="0"/>
              <a:t> our implementation </a:t>
            </a:r>
            <a:r>
              <a:rPr lang="en-CA" baseline="0" dirty="0" err="1" smtClean="0"/>
              <a:t>VPaint</a:t>
            </a:r>
            <a:r>
              <a:rPr lang="en-CA" baseline="0" dirty="0" smtClean="0"/>
              <a:t>! </a:t>
            </a:r>
            <a:r>
              <a:rPr lang="en-CA" dirty="0" smtClean="0"/>
              <a:t>[15:00</a:t>
            </a:r>
            <a:r>
              <a:rPr lang="en-CA" dirty="0" smtClean="0"/>
              <a:t>]</a:t>
            </a:r>
            <a:endParaRPr lang="en-CA" dirty="0"/>
          </a:p>
        </p:txBody>
      </p:sp>
      <p:sp>
        <p:nvSpPr>
          <p:cNvPr id="4" name="Slide Number Placeholder 3"/>
          <p:cNvSpPr>
            <a:spLocks noGrp="1"/>
          </p:cNvSpPr>
          <p:nvPr>
            <p:ph type="sldNum" sz="quarter" idx="10"/>
          </p:nvPr>
        </p:nvSpPr>
        <p:spPr/>
        <p:txBody>
          <a:bodyPr/>
          <a:lstStyle/>
          <a:p>
            <a:fld id="{6FFB530F-4845-41CB-9AB8-646D3FE6A5B9}" type="slidenum">
              <a:rPr lang="en-CA" smtClean="0"/>
              <a:t>17</a:t>
            </a:fld>
            <a:endParaRPr lang="en-CA"/>
          </a:p>
        </p:txBody>
      </p:sp>
    </p:spTree>
    <p:extLst>
      <p:ext uri="{BB962C8B-B14F-4D97-AF65-F5344CB8AC3E}">
        <p14:creationId xmlns:p14="http://schemas.microsoft.com/office/powerpoint/2010/main" val="2348509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None/>
            </a:pPr>
            <a:r>
              <a:rPr lang="en-CA" sz="2400" dirty="0" smtClean="0">
                <a:latin typeface="Times New Roman" panose="02020603050405020304" pitchFamily="18" charset="0"/>
                <a:cs typeface="Times New Roman" panose="02020603050405020304" pitchFamily="18" charset="0"/>
              </a:rPr>
              <a:t>Let’s recall briefly </a:t>
            </a:r>
            <a:r>
              <a:rPr lang="en-CA" sz="2400" baseline="0" dirty="0" smtClean="0">
                <a:latin typeface="Times New Roman" panose="02020603050405020304" pitchFamily="18" charset="0"/>
                <a:cs typeface="Times New Roman" panose="02020603050405020304" pitchFamily="18" charset="0"/>
              </a:rPr>
              <a:t>what </a:t>
            </a:r>
            <a:r>
              <a:rPr lang="en-CA" sz="2400" baseline="0" dirty="0" smtClean="0">
                <a:latin typeface="Times New Roman" panose="02020603050405020304" pitchFamily="18" charset="0"/>
                <a:cs typeface="Times New Roman" panose="02020603050405020304" pitchFamily="18" charset="0"/>
              </a:rPr>
              <a:t>vector graphics </a:t>
            </a:r>
            <a:r>
              <a:rPr lang="en-CA" sz="2400" baseline="0" dirty="0" smtClean="0">
                <a:latin typeface="Times New Roman" panose="02020603050405020304" pitchFamily="18" charset="0"/>
                <a:cs typeface="Times New Roman" panose="02020603050405020304" pitchFamily="18" charset="0"/>
              </a:rPr>
              <a:t>is.</a:t>
            </a:r>
          </a:p>
          <a:p>
            <a:pPr lvl="1">
              <a:buFont typeface="Arial" panose="020B0604020202020204" pitchFamily="34" charset="0"/>
              <a:buNone/>
            </a:pPr>
            <a:endParaRPr lang="en-CA" sz="2400" baseline="0" dirty="0" smtClean="0">
              <a:latin typeface="Times New Roman" panose="02020603050405020304" pitchFamily="18" charset="0"/>
              <a:cs typeface="Times New Roman" panose="02020603050405020304" pitchFamily="18" charset="0"/>
            </a:endParaRPr>
          </a:p>
          <a:p>
            <a:pPr lvl="1">
              <a:buFont typeface="Arial" panose="020B0604020202020204" pitchFamily="34" charset="0"/>
              <a:buNone/>
            </a:pPr>
            <a:r>
              <a:rPr lang="en-CA" sz="2400" baseline="0" dirty="0" smtClean="0">
                <a:latin typeface="Times New Roman" panose="02020603050405020304" pitchFamily="18" charset="0"/>
                <a:cs typeface="Times New Roman" panose="02020603050405020304" pitchFamily="18" charset="0"/>
              </a:rPr>
              <a:t>There are t</a:t>
            </a:r>
            <a:r>
              <a:rPr lang="en-CA" sz="2400" dirty="0" smtClean="0">
                <a:latin typeface="Times New Roman" panose="02020603050405020304" pitchFamily="18" charset="0"/>
                <a:cs typeface="Times New Roman" panose="02020603050405020304" pitchFamily="18" charset="0"/>
              </a:rPr>
              <a:t>wo approaches to represent an illustration. The first one is the pixel-based approach.</a:t>
            </a:r>
          </a:p>
          <a:p>
            <a:pPr lvl="1">
              <a:buFont typeface="Arial" panose="020B0604020202020204" pitchFamily="34" charset="0"/>
              <a:buNone/>
            </a:pPr>
            <a:r>
              <a:rPr lang="en-CA" sz="2400" dirty="0" smtClean="0">
                <a:latin typeface="Times New Roman" panose="02020603050405020304" pitchFamily="18" charset="0"/>
                <a:cs typeface="Times New Roman" panose="02020603050405020304" pitchFamily="18" charset="0"/>
              </a:rPr>
              <a:t>The</a:t>
            </a:r>
            <a:r>
              <a:rPr lang="en-CA" sz="2400" baseline="0" dirty="0" smtClean="0">
                <a:latin typeface="Times New Roman" panose="02020603050405020304" pitchFamily="18" charset="0"/>
                <a:cs typeface="Times New Roman" panose="02020603050405020304" pitchFamily="18" charset="0"/>
              </a:rPr>
              <a:t> second one is the vector-based approach, and is the subject of this talk. An image is made of mathematical primitives, such as this circle. A direct advantage is that it is resolution independent. Vector graphics is everywhere. Every logo, font, and many </a:t>
            </a:r>
            <a:r>
              <a:rPr lang="en-CA" sz="2400" baseline="0" dirty="0" err="1" smtClean="0">
                <a:latin typeface="Times New Roman" panose="02020603050405020304" pitchFamily="18" charset="0"/>
                <a:cs typeface="Times New Roman" panose="02020603050405020304" pitchFamily="18" charset="0"/>
              </a:rPr>
              <a:t>many</a:t>
            </a:r>
            <a:r>
              <a:rPr lang="en-CA" sz="2400" baseline="0" dirty="0" smtClean="0">
                <a:latin typeface="Times New Roman" panose="02020603050405020304" pitchFamily="18" charset="0"/>
                <a:cs typeface="Times New Roman" panose="02020603050405020304" pitchFamily="18" charset="0"/>
              </a:rPr>
              <a:t> illustrations are vector graphics. [00:45]</a:t>
            </a:r>
            <a:endParaRPr lang="en-CA"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6FFB530F-4845-41CB-9AB8-646D3FE6A5B9}" type="slidenum">
              <a:rPr lang="en-CA" smtClean="0"/>
              <a:t>2</a:t>
            </a:fld>
            <a:endParaRPr lang="en-CA"/>
          </a:p>
        </p:txBody>
      </p:sp>
    </p:spTree>
    <p:extLst>
      <p:ext uri="{BB962C8B-B14F-4D97-AF65-F5344CB8AC3E}">
        <p14:creationId xmlns:p14="http://schemas.microsoft.com/office/powerpoint/2010/main" val="2261742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Font typeface="Arial" panose="020B0604020202020204" pitchFamily="34" charset="0"/>
              <a:buNone/>
            </a:pPr>
            <a:r>
              <a:rPr lang="en-CA" sz="2400" dirty="0" smtClean="0"/>
              <a:t>But</a:t>
            </a:r>
            <a:r>
              <a:rPr lang="en-CA" sz="2400" baseline="0" dirty="0" smtClean="0"/>
              <a:t> surprisingly</a:t>
            </a:r>
            <a:r>
              <a:rPr lang="en-CA" sz="2400" dirty="0" smtClean="0"/>
              <a:t>,</a:t>
            </a:r>
            <a:r>
              <a:rPr lang="en-CA" sz="2400" baseline="0" dirty="0" smtClean="0"/>
              <a:t> most vector graphics systems today still use a traditional and very limited representation that we call SVG. It is made of open curves and closed curves, that you can optionally fill with a color, or not. By using a large number of such primitives, it is possible to create arbitrarily complex illustrations, such as this lovely cat. [01:25]</a:t>
            </a:r>
            <a:endParaRPr lang="en-CA" sz="2400" dirty="0" smtClean="0"/>
          </a:p>
        </p:txBody>
      </p:sp>
      <p:sp>
        <p:nvSpPr>
          <p:cNvPr id="4" name="Slide Number Placeholder 3"/>
          <p:cNvSpPr>
            <a:spLocks noGrp="1"/>
          </p:cNvSpPr>
          <p:nvPr>
            <p:ph type="sldNum" sz="quarter" idx="10"/>
          </p:nvPr>
        </p:nvSpPr>
        <p:spPr/>
        <p:txBody>
          <a:bodyPr/>
          <a:lstStyle/>
          <a:p>
            <a:fld id="{6FFB530F-4845-41CB-9AB8-646D3FE6A5B9}" type="slidenum">
              <a:rPr lang="en-CA" smtClean="0"/>
              <a:t>3</a:t>
            </a:fld>
            <a:endParaRPr lang="en-CA"/>
          </a:p>
        </p:txBody>
      </p:sp>
    </p:spTree>
    <p:extLst>
      <p:ext uri="{BB962C8B-B14F-4D97-AF65-F5344CB8AC3E}">
        <p14:creationId xmlns:p14="http://schemas.microsoft.com/office/powerpoint/2010/main" val="31265992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We now explain why this representation is very limited. It does not truly</a:t>
            </a:r>
            <a:r>
              <a:rPr lang="en-CA" baseline="0" dirty="0" smtClean="0"/>
              <a:t> </a:t>
            </a:r>
            <a:r>
              <a:rPr lang="en-CA" dirty="0" smtClean="0"/>
              <a:t>support shared edges,</a:t>
            </a:r>
            <a:r>
              <a:rPr lang="en-CA" baseline="0" dirty="0" smtClean="0"/>
              <a:t> and therefore they must be faked using independent objects. Also, it does not truly support </a:t>
            </a:r>
            <a:r>
              <a:rPr lang="en-CA" baseline="0" dirty="0" err="1" smtClean="0"/>
              <a:t>multiway</a:t>
            </a:r>
            <a:r>
              <a:rPr lang="en-CA" baseline="0" dirty="0" smtClean="0"/>
              <a:t> joins, and they must be faked as well using independent objects. As a consequence, these 3-way joins must be represented with independent curves, which forces the artist to create the fill color as yet another independent object. [01:45]</a:t>
            </a:r>
            <a:endParaRPr lang="en-CA" dirty="0"/>
          </a:p>
        </p:txBody>
      </p:sp>
      <p:sp>
        <p:nvSpPr>
          <p:cNvPr id="4" name="Slide Number Placeholder 3"/>
          <p:cNvSpPr>
            <a:spLocks noGrp="1"/>
          </p:cNvSpPr>
          <p:nvPr>
            <p:ph type="sldNum" sz="quarter" idx="10"/>
          </p:nvPr>
        </p:nvSpPr>
        <p:spPr/>
        <p:txBody>
          <a:bodyPr/>
          <a:lstStyle/>
          <a:p>
            <a:fld id="{6FFB530F-4845-41CB-9AB8-646D3FE6A5B9}" type="slidenum">
              <a:rPr lang="en-CA" smtClean="0"/>
              <a:t>4</a:t>
            </a:fld>
            <a:endParaRPr lang="en-CA"/>
          </a:p>
        </p:txBody>
      </p:sp>
    </p:spTree>
    <p:extLst>
      <p:ext uri="{BB962C8B-B14F-4D97-AF65-F5344CB8AC3E}">
        <p14:creationId xmlns:p14="http://schemas.microsoft.com/office/powerpoint/2010/main" val="12868661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In total, this simple cat must be represented with 43 independent objects, including</a:t>
            </a:r>
            <a:r>
              <a:rPr lang="en-CA" baseline="0" dirty="0" smtClean="0"/>
              <a:t> some redundant geometry, which makes editing or animating the cat a real nightmare. What is missing is a good model representing the topology of the drawing. [02:05]</a:t>
            </a:r>
            <a:endParaRPr lang="en-CA" dirty="0"/>
          </a:p>
        </p:txBody>
      </p:sp>
      <p:sp>
        <p:nvSpPr>
          <p:cNvPr id="4" name="Slide Number Placeholder 3"/>
          <p:cNvSpPr>
            <a:spLocks noGrp="1"/>
          </p:cNvSpPr>
          <p:nvPr>
            <p:ph type="sldNum" sz="quarter" idx="10"/>
          </p:nvPr>
        </p:nvSpPr>
        <p:spPr/>
        <p:txBody>
          <a:bodyPr/>
          <a:lstStyle/>
          <a:p>
            <a:fld id="{6FFB530F-4845-41CB-9AB8-646D3FE6A5B9}" type="slidenum">
              <a:rPr lang="en-CA" smtClean="0"/>
              <a:t>5</a:t>
            </a:fld>
            <a:endParaRPr lang="en-CA"/>
          </a:p>
        </p:txBody>
      </p:sp>
    </p:spTree>
    <p:extLst>
      <p:ext uri="{BB962C8B-B14F-4D97-AF65-F5344CB8AC3E}">
        <p14:creationId xmlns:p14="http://schemas.microsoft.com/office/powerpoint/2010/main" val="12144190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One simple way to represent</a:t>
            </a:r>
            <a:r>
              <a:rPr lang="en-CA" baseline="0" dirty="0" smtClean="0"/>
              <a:t> the topology is called planar maps. </a:t>
            </a:r>
            <a:r>
              <a:rPr lang="en-CA" dirty="0" smtClean="0"/>
              <a:t>Given as input a set of curves, we can compute their intersections, which define a partition</a:t>
            </a:r>
            <a:r>
              <a:rPr lang="en-CA" baseline="0" dirty="0" smtClean="0"/>
              <a:t> of the canvas into disjoint faces. This is a planar map. It is able to represent </a:t>
            </a:r>
            <a:r>
              <a:rPr lang="en-CA" baseline="0" dirty="0" err="1" smtClean="0"/>
              <a:t>multiway</a:t>
            </a:r>
            <a:r>
              <a:rPr lang="en-CA" baseline="0" dirty="0" smtClean="0"/>
              <a:t> joins, as well as shared edges. However, it introduces unwanted faces, caused by unwanted intersections. In this case, we would rather connect the whiskers to the interior of the face. But this is not possible, because planar maps do not support overlapping. [02:45]</a:t>
            </a:r>
            <a:endParaRPr lang="en-CA" dirty="0"/>
          </a:p>
        </p:txBody>
      </p:sp>
      <p:sp>
        <p:nvSpPr>
          <p:cNvPr id="4" name="Slide Number Placeholder 3"/>
          <p:cNvSpPr>
            <a:spLocks noGrp="1"/>
          </p:cNvSpPr>
          <p:nvPr>
            <p:ph type="sldNum" sz="quarter" idx="10"/>
          </p:nvPr>
        </p:nvSpPr>
        <p:spPr/>
        <p:txBody>
          <a:bodyPr/>
          <a:lstStyle/>
          <a:p>
            <a:fld id="{6FFB530F-4845-41CB-9AB8-646D3FE6A5B9}" type="slidenum">
              <a:rPr lang="en-CA" smtClean="0"/>
              <a:t>6</a:t>
            </a:fld>
            <a:endParaRPr lang="en-CA"/>
          </a:p>
        </p:txBody>
      </p:sp>
    </p:spTree>
    <p:extLst>
      <p:ext uri="{BB962C8B-B14F-4D97-AF65-F5344CB8AC3E}">
        <p14:creationId xmlns:p14="http://schemas.microsoft.com/office/powerpoint/2010/main" val="33118967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Similarly, if this</a:t>
            </a:r>
            <a:r>
              <a:rPr lang="en-CA" baseline="0" dirty="0" smtClean="0"/>
              <a:t> cat is represented as a planar map, then the two front legs are topologically connected here, which obviously does not capture the correct semantics of this image. Instead, we would prefer two overlapping legs, to be able to extend one of them, revealing the other, which is not possible with planar maps. [03:10]</a:t>
            </a:r>
            <a:endParaRPr lang="en-CA" dirty="0"/>
          </a:p>
        </p:txBody>
      </p:sp>
      <p:sp>
        <p:nvSpPr>
          <p:cNvPr id="4" name="Slide Number Placeholder 3"/>
          <p:cNvSpPr>
            <a:spLocks noGrp="1"/>
          </p:cNvSpPr>
          <p:nvPr>
            <p:ph type="sldNum" sz="quarter" idx="10"/>
          </p:nvPr>
        </p:nvSpPr>
        <p:spPr/>
        <p:txBody>
          <a:bodyPr/>
          <a:lstStyle/>
          <a:p>
            <a:fld id="{6FFB530F-4845-41CB-9AB8-646D3FE6A5B9}" type="slidenum">
              <a:rPr lang="en-CA" smtClean="0"/>
              <a:t>7</a:t>
            </a:fld>
            <a:endParaRPr lang="en-CA"/>
          </a:p>
        </p:txBody>
      </p:sp>
    </p:spTree>
    <p:extLst>
      <p:ext uri="{BB962C8B-B14F-4D97-AF65-F5344CB8AC3E}">
        <p14:creationId xmlns:p14="http://schemas.microsoft.com/office/powerpoint/2010/main" val="41237967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Basically,</a:t>
            </a:r>
            <a:r>
              <a:rPr lang="en-CA" baseline="0" dirty="0" smtClean="0"/>
              <a:t> on the one hand, we have SVG made of overlapping objects giving the artist lots of freedom, but it does not support shared edges or </a:t>
            </a:r>
            <a:r>
              <a:rPr lang="en-CA" baseline="0" dirty="0" err="1" smtClean="0"/>
              <a:t>multiway</a:t>
            </a:r>
            <a:r>
              <a:rPr lang="en-CA" baseline="0" dirty="0" smtClean="0"/>
              <a:t> joins. On the other hand, we have planar maps which overcome these limitations, but the price to pay is the lack of overlapping, which is a basic feature provided by SVG.</a:t>
            </a:r>
          </a:p>
          <a:p>
            <a:endParaRPr lang="en-CA" baseline="0" dirty="0" smtClean="0"/>
          </a:p>
          <a:p>
            <a:r>
              <a:rPr lang="en-CA" baseline="0" dirty="0" smtClean="0"/>
              <a:t>In our paper, we introduced vector graphics complexes. It is a novel representation inspired by the structures traditionally used for 3D topological modeling. Such as radial edge, or selective geometric complex.</a:t>
            </a:r>
          </a:p>
          <a:p>
            <a:endParaRPr lang="en-CA" baseline="0" dirty="0" smtClean="0"/>
          </a:p>
          <a:p>
            <a:r>
              <a:rPr lang="en-CA" baseline="0" dirty="0" smtClean="0"/>
              <a:t>It shares all the benefits of planar maps, but without sacrificing the overlapping feature. [04:00]</a:t>
            </a:r>
            <a:endParaRPr lang="en-CA" dirty="0"/>
          </a:p>
        </p:txBody>
      </p:sp>
      <p:sp>
        <p:nvSpPr>
          <p:cNvPr id="4" name="Slide Number Placeholder 3"/>
          <p:cNvSpPr>
            <a:spLocks noGrp="1"/>
          </p:cNvSpPr>
          <p:nvPr>
            <p:ph type="sldNum" sz="quarter" idx="10"/>
          </p:nvPr>
        </p:nvSpPr>
        <p:spPr/>
        <p:txBody>
          <a:bodyPr/>
          <a:lstStyle/>
          <a:p>
            <a:fld id="{6FFB530F-4845-41CB-9AB8-646D3FE6A5B9}" type="slidenum">
              <a:rPr lang="en-CA" smtClean="0"/>
              <a:t>8</a:t>
            </a:fld>
            <a:endParaRPr lang="en-CA"/>
          </a:p>
        </p:txBody>
      </p:sp>
    </p:spTree>
    <p:extLst>
      <p:ext uri="{BB962C8B-B14F-4D97-AF65-F5344CB8AC3E}">
        <p14:creationId xmlns:p14="http://schemas.microsoft.com/office/powerpoint/2010/main" val="36419319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Let’s show how</a:t>
            </a:r>
            <a:r>
              <a:rPr lang="en-CA" baseline="0" dirty="0" smtClean="0"/>
              <a:t> this works in practice, by completing the drawing of this cat. First, I select the sketching tool and simply sketch the outline of the ear. It is automatically snapped to nearby edges. Now, I select a pink color, and by using the paint bucket tool, I can create a face with a simple click. Since the topology of the ear is correctly represented as a three-way join, it can be easily edited, and its outline can be easily sculpt, including shared edges. </a:t>
            </a:r>
          </a:p>
          <a:p>
            <a:endParaRPr lang="en-CA" baseline="0" dirty="0" smtClean="0"/>
          </a:p>
          <a:p>
            <a:r>
              <a:rPr lang="en-CA" baseline="0" dirty="0" smtClean="0"/>
              <a:t>Now, let’s try to draw the whiskers in the same fashion. First, I choose a black color. Then, I select the sketching tool, and draw three whiskers. Unfortunately, we can see that it behaves like planar maps, and therefore unwanted faces have been created. </a:t>
            </a:r>
            <a:r>
              <a:rPr lang="en-CA" baseline="0" dirty="0" smtClean="0"/>
              <a:t>Since </a:t>
            </a:r>
            <a:r>
              <a:rPr lang="en-CA" baseline="0" dirty="0" smtClean="0"/>
              <a:t>I don’t like this, let’s undo what I just did. Instead, I start by disabling the automatic computation of intersections. Only then I draw my three whiskers. This time, we can see that they are independent of other objects: no intersections have been computed. Still, I want the whiskers to be connected to the cat. To achieve this, I first create an additional vertex by splitting the existing edge. Then, I glue this new vertex to the base of the whisker. I repeat this operation two times for the other whiskers. I split the edge, then glue the vertices, and split the edge one last time, and glue the vertices.</a:t>
            </a:r>
          </a:p>
          <a:p>
            <a:endParaRPr lang="en-CA" baseline="0" dirty="0" smtClean="0"/>
          </a:p>
          <a:p>
            <a:r>
              <a:rPr lang="en-CA" baseline="0" dirty="0" smtClean="0"/>
              <a:t>The whiskers are now connected to the cat, but do not interfere with other edges, making the topology semantically correct.</a:t>
            </a:r>
          </a:p>
          <a:p>
            <a:endParaRPr lang="en-CA" baseline="0" dirty="0" smtClean="0"/>
          </a:p>
          <a:p>
            <a:r>
              <a:rPr lang="en-CA" baseline="0" dirty="0" smtClean="0"/>
              <a:t>For the whiskers on the right, I’ll proceed almost exactly using the same method. I start by drawing the three whiskers with computation of intersections disabled. But this time, I want to connect them to the interior of the face. To achieve this, I create three additional vertices inside the face. By displaying the underlying topology, we can see that these three vertices follow the movement of the face. All that is left to do is gluing the base of the whiskers to these vertices. Again, this correctly represents the desired topology.</a:t>
            </a:r>
          </a:p>
          <a:p>
            <a:endParaRPr lang="en-CA" baseline="0" dirty="0" smtClean="0"/>
          </a:p>
          <a:p>
            <a:r>
              <a:rPr lang="en-CA" baseline="0" dirty="0" smtClean="0"/>
              <a:t>Finally, let’s create the last leg of the cat. What’s I’m </a:t>
            </a:r>
            <a:r>
              <a:rPr lang="en-CA" baseline="0" dirty="0" err="1" smtClean="0"/>
              <a:t>gonna</a:t>
            </a:r>
            <a:r>
              <a:rPr lang="en-CA" baseline="0" dirty="0" smtClean="0"/>
              <a:t> do first is to select a few edges of the existing leg to duplicate them. </a:t>
            </a:r>
            <a:r>
              <a:rPr lang="en-CA" baseline="0" dirty="0" smtClean="0"/>
              <a:t>So </a:t>
            </a:r>
            <a:r>
              <a:rPr lang="en-CA" baseline="0" dirty="0" smtClean="0"/>
              <a:t>I select them, and I copy-paste them. I can easily move them around, since unlike planar maps, vector graphics complexes support overlapping. Now, I shrink these edges by splitting them and deleting the unwanted length. As for the whiskers, I attach the leg to the body of the cat by creating additional vertices, and gluing them to the leg. The leg is now connected to the body. Now, I select a brown color, and with the paint bucket, I create a face via a simple click. My last step is to bring this overlapping leg to a more appropriate depth position. To achieve this, I simply select the main body, and bring it to the foreground.</a:t>
            </a:r>
          </a:p>
          <a:p>
            <a:endParaRPr lang="en-CA" baseline="0" dirty="0" smtClean="0"/>
          </a:p>
          <a:p>
            <a:r>
              <a:rPr lang="en-CA" baseline="0" dirty="0" smtClean="0"/>
              <a:t>This completes the creation of this </a:t>
            </a:r>
            <a:r>
              <a:rPr lang="en-CA" baseline="0" dirty="0" smtClean="0"/>
              <a:t>cat</a:t>
            </a:r>
            <a:r>
              <a:rPr lang="en-CA" baseline="0" dirty="0" smtClean="0"/>
              <a:t>.</a:t>
            </a:r>
          </a:p>
          <a:p>
            <a:endParaRPr lang="en-CA" baseline="0" dirty="0" smtClean="0"/>
          </a:p>
          <a:p>
            <a:r>
              <a:rPr lang="en-CA" baseline="0" dirty="0" smtClean="0"/>
              <a:t>An important point here is that we maintain a valid and meaningful topology at all time. Let’s describe this topology now. [08:05]</a:t>
            </a:r>
          </a:p>
          <a:p>
            <a:endParaRPr lang="en-CA" dirty="0" smtClean="0"/>
          </a:p>
          <a:p>
            <a:endParaRPr lang="en-CA" dirty="0"/>
          </a:p>
        </p:txBody>
      </p:sp>
      <p:sp>
        <p:nvSpPr>
          <p:cNvPr id="4" name="Slide Number Placeholder 3"/>
          <p:cNvSpPr>
            <a:spLocks noGrp="1"/>
          </p:cNvSpPr>
          <p:nvPr>
            <p:ph type="sldNum" sz="quarter" idx="10"/>
          </p:nvPr>
        </p:nvSpPr>
        <p:spPr/>
        <p:txBody>
          <a:bodyPr/>
          <a:lstStyle/>
          <a:p>
            <a:fld id="{6FFB530F-4845-41CB-9AB8-646D3FE6A5B9}" type="slidenum">
              <a:rPr lang="en-CA" smtClean="0"/>
              <a:t>9</a:t>
            </a:fld>
            <a:endParaRPr lang="en-CA"/>
          </a:p>
        </p:txBody>
      </p:sp>
    </p:spTree>
    <p:extLst>
      <p:ext uri="{BB962C8B-B14F-4D97-AF65-F5344CB8AC3E}">
        <p14:creationId xmlns:p14="http://schemas.microsoft.com/office/powerpoint/2010/main" val="38855446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rgbClr val="B8A58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rgbClr val="D3C8B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sz="1200">
                <a:solidFill>
                  <a:srgbClr val="EBE6DD"/>
                </a:solidFill>
              </a:defRPr>
            </a:lvl1pPr>
          </a:lstStyle>
          <a:p>
            <a:r>
              <a:rPr lang="en-US" smtClean="0"/>
              <a:t>August 13, 2014</a:t>
            </a:r>
            <a:endParaRPr lang="en-US" dirty="0"/>
          </a:p>
        </p:txBody>
      </p:sp>
      <p:sp>
        <p:nvSpPr>
          <p:cNvPr id="5" name="Footer Placeholder 4"/>
          <p:cNvSpPr>
            <a:spLocks noGrp="1"/>
          </p:cNvSpPr>
          <p:nvPr>
            <p:ph type="ftr" sz="quarter" idx="11"/>
          </p:nvPr>
        </p:nvSpPr>
        <p:spPr/>
        <p:txBody>
          <a:bodyPr/>
          <a:lstStyle>
            <a:lvl1pPr>
              <a:defRPr sz="1200">
                <a:solidFill>
                  <a:srgbClr val="EBE6DD"/>
                </a:solidFill>
              </a:defRPr>
            </a:lvl1pPr>
          </a:lstStyle>
          <a:p>
            <a:r>
              <a:rPr lang="fr-FR" smtClean="0"/>
              <a:t>SIGGRAPH 2014 - Vector Graphics Complexes</a:t>
            </a:r>
            <a:endParaRPr lang="en-US" dirty="0"/>
          </a:p>
        </p:txBody>
      </p:sp>
      <p:sp>
        <p:nvSpPr>
          <p:cNvPr id="6" name="Slide Number Placeholder 5"/>
          <p:cNvSpPr>
            <a:spLocks noGrp="1"/>
          </p:cNvSpPr>
          <p:nvPr>
            <p:ph type="sldNum" sz="quarter" idx="12"/>
          </p:nvPr>
        </p:nvSpPr>
        <p:spPr/>
        <p:txBody>
          <a:bodyPr/>
          <a:lstStyle>
            <a:lvl1pPr>
              <a:defRPr sz="1200">
                <a:solidFill>
                  <a:srgbClr val="EBE6DD"/>
                </a:solidFill>
              </a:defRPr>
            </a:lvl1pPr>
          </a:lstStyle>
          <a:p>
            <a:fld id="{4FAB73BC-B049-4115-A692-8D63A059BFB8}"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August 13, 2014</a:t>
            </a:r>
            <a:endParaRPr lang="en-US" dirty="0"/>
          </a:p>
        </p:txBody>
      </p:sp>
      <p:sp>
        <p:nvSpPr>
          <p:cNvPr id="5" name="Footer Placeholder 4"/>
          <p:cNvSpPr>
            <a:spLocks noGrp="1"/>
          </p:cNvSpPr>
          <p:nvPr>
            <p:ph type="ftr" sz="quarter" idx="11"/>
          </p:nvPr>
        </p:nvSpPr>
        <p:spPr/>
        <p:txBody>
          <a:bodyPr/>
          <a:lstStyle/>
          <a:p>
            <a:r>
              <a:rPr lang="fr-FR" smtClean="0"/>
              <a:t>SIGGRAPH 2014 - Vector Graphics Complexes</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August 13, 2014</a:t>
            </a:r>
            <a:endParaRPr lang="en-US" dirty="0"/>
          </a:p>
        </p:txBody>
      </p:sp>
      <p:sp>
        <p:nvSpPr>
          <p:cNvPr id="5" name="Footer Placeholder 4"/>
          <p:cNvSpPr>
            <a:spLocks noGrp="1"/>
          </p:cNvSpPr>
          <p:nvPr>
            <p:ph type="ftr" sz="quarter" idx="11"/>
          </p:nvPr>
        </p:nvSpPr>
        <p:spPr/>
        <p:txBody>
          <a:bodyPr/>
          <a:lstStyle/>
          <a:p>
            <a:r>
              <a:rPr lang="fr-FR" smtClean="0"/>
              <a:t>SIGGRAPH 2014 - Vector Graphics Complexes</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sz="1200">
                <a:solidFill>
                  <a:srgbClr val="EBE6DD"/>
                </a:solidFill>
              </a:defRPr>
            </a:lvl1pPr>
          </a:lstStyle>
          <a:p>
            <a:r>
              <a:rPr lang="en-US" smtClean="0"/>
              <a:t>August 13, 2014</a:t>
            </a:r>
            <a:endParaRPr lang="en-US" dirty="0"/>
          </a:p>
        </p:txBody>
      </p:sp>
      <p:sp>
        <p:nvSpPr>
          <p:cNvPr id="5" name="Footer Placeholder 4"/>
          <p:cNvSpPr>
            <a:spLocks noGrp="1"/>
          </p:cNvSpPr>
          <p:nvPr>
            <p:ph type="ftr" sz="quarter" idx="11"/>
          </p:nvPr>
        </p:nvSpPr>
        <p:spPr/>
        <p:txBody>
          <a:bodyPr/>
          <a:lstStyle>
            <a:lvl1pPr>
              <a:defRPr sz="1200">
                <a:solidFill>
                  <a:srgbClr val="EBE6DD"/>
                </a:solidFill>
              </a:defRPr>
            </a:lvl1pPr>
          </a:lstStyle>
          <a:p>
            <a:r>
              <a:rPr lang="fr-FR" smtClean="0"/>
              <a:t>SIGGRAPH 2014 - Vector Graphics Complexes</a:t>
            </a:r>
            <a:endParaRPr lang="en-US" dirty="0"/>
          </a:p>
        </p:txBody>
      </p:sp>
      <p:sp>
        <p:nvSpPr>
          <p:cNvPr id="6" name="Slide Number Placeholder 5"/>
          <p:cNvSpPr>
            <a:spLocks noGrp="1"/>
          </p:cNvSpPr>
          <p:nvPr>
            <p:ph type="sldNum" sz="quarter" idx="12"/>
          </p:nvPr>
        </p:nvSpPr>
        <p:spPr/>
        <p:txBody>
          <a:bodyPr/>
          <a:lstStyle>
            <a:lvl1pPr>
              <a:defRPr lang="en-US" smtClean="0"/>
            </a:lvl1pPr>
          </a:lstStyle>
          <a:p>
            <a:fld id="{4CE482DC-2269-4F26-9D2A-7E44B1A4CD85}" type="slidenum">
              <a:rPr lang="en-CA" smtClean="0"/>
              <a:pPr/>
              <a:t>‹#›</a:t>
            </a:fld>
            <a:endParaRPr lang="en-CA"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rgbClr val="D3C8B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rgbClr val="C6B79E"/>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August 13, 2014</a:t>
            </a:r>
            <a:endParaRPr lang="en-US" dirty="0"/>
          </a:p>
        </p:txBody>
      </p:sp>
      <p:sp>
        <p:nvSpPr>
          <p:cNvPr id="5" name="Footer Placeholder 4"/>
          <p:cNvSpPr>
            <a:spLocks noGrp="1"/>
          </p:cNvSpPr>
          <p:nvPr>
            <p:ph type="ftr" sz="quarter" idx="11"/>
          </p:nvPr>
        </p:nvSpPr>
        <p:spPr/>
        <p:txBody>
          <a:bodyPr/>
          <a:lstStyle/>
          <a:p>
            <a:r>
              <a:rPr lang="fr-FR" smtClean="0"/>
              <a:t>SIGGRAPH 2014 - Vector Graphics Complexes</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r>
              <a:rPr lang="en-US" smtClean="0"/>
              <a:t>August 13, 2014</a:t>
            </a:r>
            <a:endParaRPr lang="en-US" dirty="0"/>
          </a:p>
        </p:txBody>
      </p:sp>
      <p:sp>
        <p:nvSpPr>
          <p:cNvPr id="6" name="Footer Placeholder 5"/>
          <p:cNvSpPr>
            <a:spLocks noGrp="1"/>
          </p:cNvSpPr>
          <p:nvPr>
            <p:ph type="ftr" sz="quarter" idx="11"/>
          </p:nvPr>
        </p:nvSpPr>
        <p:spPr/>
        <p:txBody>
          <a:bodyPr/>
          <a:lstStyle/>
          <a:p>
            <a:r>
              <a:rPr lang="fr-FR" smtClean="0"/>
              <a:t>SIGGRAPH 2014 - Vector Graphics Complexes</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r>
              <a:rPr lang="en-US" smtClean="0"/>
              <a:t>August 13, 2014</a:t>
            </a:r>
            <a:endParaRPr lang="en-US" dirty="0"/>
          </a:p>
        </p:txBody>
      </p:sp>
      <p:sp>
        <p:nvSpPr>
          <p:cNvPr id="8" name="Footer Placeholder 7"/>
          <p:cNvSpPr>
            <a:spLocks noGrp="1"/>
          </p:cNvSpPr>
          <p:nvPr>
            <p:ph type="ftr" sz="quarter" idx="11"/>
          </p:nvPr>
        </p:nvSpPr>
        <p:spPr/>
        <p:txBody>
          <a:bodyPr/>
          <a:lstStyle/>
          <a:p>
            <a:r>
              <a:rPr lang="fr-FR" smtClean="0"/>
              <a:t>SIGGRAPH 2014 - Vector Graphics Complexes</a:t>
            </a:r>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r>
              <a:rPr lang="en-US" smtClean="0"/>
              <a:t>August 13, 2014</a:t>
            </a:r>
            <a:endParaRPr lang="en-US" dirty="0"/>
          </a:p>
        </p:txBody>
      </p:sp>
      <p:sp>
        <p:nvSpPr>
          <p:cNvPr id="4" name="Footer Placeholder 3"/>
          <p:cNvSpPr>
            <a:spLocks noGrp="1"/>
          </p:cNvSpPr>
          <p:nvPr>
            <p:ph type="ftr" sz="quarter" idx="11"/>
          </p:nvPr>
        </p:nvSpPr>
        <p:spPr/>
        <p:txBody>
          <a:bodyPr/>
          <a:lstStyle/>
          <a:p>
            <a:r>
              <a:rPr lang="fr-FR" smtClean="0"/>
              <a:t>SIGGRAPH 2014 - Vector Graphics Complexes</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r>
              <a:rPr lang="en-US" smtClean="0"/>
              <a:t>August 13, 2014</a:t>
            </a:r>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r>
              <a:rPr lang="fr-FR" smtClean="0"/>
              <a:t>SIGGRAPH 2014 - Vector Graphics Complexes</a:t>
            </a:r>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r>
              <a:rPr lang="en-US" smtClean="0"/>
              <a:t>August 13, 2014</a:t>
            </a:r>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fr-FR" smtClean="0"/>
              <a:t>SIGGRAPH 2014 - Vector Graphics Complexes</a:t>
            </a:r>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August 13, 2014</a:t>
            </a:r>
            <a:endParaRPr lang="en-US" dirty="0"/>
          </a:p>
        </p:txBody>
      </p:sp>
      <p:sp>
        <p:nvSpPr>
          <p:cNvPr id="6" name="Footer Placeholder 5"/>
          <p:cNvSpPr>
            <a:spLocks noGrp="1"/>
          </p:cNvSpPr>
          <p:nvPr>
            <p:ph type="ftr" sz="quarter" idx="11"/>
          </p:nvPr>
        </p:nvSpPr>
        <p:spPr/>
        <p:txBody>
          <a:bodyPr/>
          <a:lstStyle/>
          <a:p>
            <a:r>
              <a:rPr lang="fr-FR" smtClean="0"/>
              <a:t>SIGGRAPH 2014 - Vector Graphics Complexes</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rgbClr val="B8A58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rgbClr val="D3C8B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563012"/>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r>
              <a:rPr lang="en-US" smtClean="0"/>
              <a:t>August 13, 2014</a:t>
            </a:r>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fr-FR" smtClean="0"/>
              <a:t>SIGGRAPH 2014 - Vector Graphics Complexes</a:t>
            </a:r>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dirty="0"/>
          </a:p>
        </p:txBody>
      </p:sp>
      <p:cxnSp>
        <p:nvCxnSpPr>
          <p:cNvPr id="10" name="Straight Connector 9"/>
          <p:cNvCxnSpPr/>
          <p:nvPr/>
        </p:nvCxnSpPr>
        <p:spPr>
          <a:xfrm>
            <a:off x="1193532" y="888230"/>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png"/><Relationship Id="rId18" Type="http://schemas.openxmlformats.org/officeDocument/2006/relationships/image" Target="../media/image92.png"/><Relationship Id="rId3" Type="http://schemas.openxmlformats.org/officeDocument/2006/relationships/image" Target="../media/image77.png"/><Relationship Id="rId21" Type="http://schemas.openxmlformats.org/officeDocument/2006/relationships/image" Target="../media/image95.png"/><Relationship Id="rId7" Type="http://schemas.openxmlformats.org/officeDocument/2006/relationships/image" Target="../media/image81.png"/><Relationship Id="rId12" Type="http://schemas.openxmlformats.org/officeDocument/2006/relationships/image" Target="../media/image86.png"/><Relationship Id="rId17" Type="http://schemas.openxmlformats.org/officeDocument/2006/relationships/image" Target="../media/image91.png"/><Relationship Id="rId2" Type="http://schemas.openxmlformats.org/officeDocument/2006/relationships/notesSlide" Target="../notesSlides/notesSlide10.xml"/><Relationship Id="rId16" Type="http://schemas.openxmlformats.org/officeDocument/2006/relationships/image" Target="../media/image90.png"/><Relationship Id="rId20"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79.png"/><Relationship Id="rId15" Type="http://schemas.openxmlformats.org/officeDocument/2006/relationships/image" Target="../media/image89.png"/><Relationship Id="rId10" Type="http://schemas.openxmlformats.org/officeDocument/2006/relationships/image" Target="../media/image84.png"/><Relationship Id="rId19" Type="http://schemas.openxmlformats.org/officeDocument/2006/relationships/image" Target="../media/image93.png"/><Relationship Id="rId4" Type="http://schemas.openxmlformats.org/officeDocument/2006/relationships/image" Target="../media/image78.png"/><Relationship Id="rId9" Type="http://schemas.openxmlformats.org/officeDocument/2006/relationships/image" Target="../media/image83.png"/><Relationship Id="rId14" Type="http://schemas.openxmlformats.org/officeDocument/2006/relationships/image" Target="../media/image8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96.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1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101.png"/><Relationship Id="rId4" Type="http://schemas.openxmlformats.org/officeDocument/2006/relationships/image" Target="../media/image10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02.wmf"/><Relationship Id="rId5" Type="http://schemas.openxmlformats.org/officeDocument/2006/relationships/oleObject" Target="../embeddings/oleObject1.bin"/><Relationship Id="rId4" Type="http://schemas.openxmlformats.org/officeDocument/2006/relationships/image" Target="../media/image99.png"/></Relationships>
</file>

<file path=ppt/slides/_rels/slide15.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1.png"/><Relationship Id="rId3" Type="http://schemas.openxmlformats.org/officeDocument/2006/relationships/slideLayout" Target="../slideLayouts/slideLayout2.xml"/><Relationship Id="rId7" Type="http://schemas.openxmlformats.org/officeDocument/2006/relationships/image" Target="../media/image105.png"/><Relationship Id="rId12" Type="http://schemas.openxmlformats.org/officeDocument/2006/relationships/image" Target="../media/image110.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04.png"/><Relationship Id="rId11" Type="http://schemas.openxmlformats.org/officeDocument/2006/relationships/image" Target="../media/image109.png"/><Relationship Id="rId5" Type="http://schemas.openxmlformats.org/officeDocument/2006/relationships/image" Target="../media/image103.png"/><Relationship Id="rId15" Type="http://schemas.openxmlformats.org/officeDocument/2006/relationships/image" Target="../media/image113.png"/><Relationship Id="rId10" Type="http://schemas.openxmlformats.org/officeDocument/2006/relationships/image" Target="../media/image108.png"/><Relationship Id="rId4" Type="http://schemas.openxmlformats.org/officeDocument/2006/relationships/notesSlide" Target="../notesSlides/notesSlide15.xml"/><Relationship Id="rId9" Type="http://schemas.openxmlformats.org/officeDocument/2006/relationships/image" Target="../media/image107.png"/><Relationship Id="rId14" Type="http://schemas.openxmlformats.org/officeDocument/2006/relationships/image" Target="../media/image112.png"/></Relationships>
</file>

<file path=ppt/slides/_rels/slide1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15.jpg"/></Relationships>
</file>

<file path=ppt/slides/_rels/slide1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26" Type="http://schemas.openxmlformats.org/officeDocument/2006/relationships/image" Target="../media/image29.png"/><Relationship Id="rId39" Type="http://schemas.openxmlformats.org/officeDocument/2006/relationships/image" Target="../media/image42.png"/><Relationship Id="rId3" Type="http://schemas.openxmlformats.org/officeDocument/2006/relationships/image" Target="../media/image6.png"/><Relationship Id="rId21" Type="http://schemas.openxmlformats.org/officeDocument/2006/relationships/image" Target="../media/image24.png"/><Relationship Id="rId34" Type="http://schemas.openxmlformats.org/officeDocument/2006/relationships/image" Target="../media/image37.png"/><Relationship Id="rId42" Type="http://schemas.openxmlformats.org/officeDocument/2006/relationships/image" Target="../media/image45.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5" Type="http://schemas.openxmlformats.org/officeDocument/2006/relationships/image" Target="../media/image28.png"/><Relationship Id="rId33" Type="http://schemas.openxmlformats.org/officeDocument/2006/relationships/image" Target="../media/image36.png"/><Relationship Id="rId38" Type="http://schemas.openxmlformats.org/officeDocument/2006/relationships/image" Target="../media/image41.png"/><Relationship Id="rId46" Type="http://schemas.openxmlformats.org/officeDocument/2006/relationships/image" Target="../media/image49.png"/><Relationship Id="rId2" Type="http://schemas.openxmlformats.org/officeDocument/2006/relationships/notesSlide" Target="../notesSlides/notesSlide3.xml"/><Relationship Id="rId16" Type="http://schemas.openxmlformats.org/officeDocument/2006/relationships/image" Target="../media/image19.png"/><Relationship Id="rId20" Type="http://schemas.openxmlformats.org/officeDocument/2006/relationships/image" Target="../media/image23.png"/><Relationship Id="rId29" Type="http://schemas.openxmlformats.org/officeDocument/2006/relationships/image" Target="../media/image32.png"/><Relationship Id="rId41"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24" Type="http://schemas.openxmlformats.org/officeDocument/2006/relationships/image" Target="../media/image27.png"/><Relationship Id="rId32" Type="http://schemas.openxmlformats.org/officeDocument/2006/relationships/image" Target="../media/image35.png"/><Relationship Id="rId37" Type="http://schemas.openxmlformats.org/officeDocument/2006/relationships/image" Target="../media/image40.png"/><Relationship Id="rId40" Type="http://schemas.openxmlformats.org/officeDocument/2006/relationships/image" Target="../media/image43.png"/><Relationship Id="rId45" Type="http://schemas.openxmlformats.org/officeDocument/2006/relationships/image" Target="../media/image48.pn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png"/><Relationship Id="rId28" Type="http://schemas.openxmlformats.org/officeDocument/2006/relationships/image" Target="../media/image31.png"/><Relationship Id="rId36" Type="http://schemas.openxmlformats.org/officeDocument/2006/relationships/image" Target="../media/image39.png"/><Relationship Id="rId10" Type="http://schemas.openxmlformats.org/officeDocument/2006/relationships/image" Target="../media/image13.png"/><Relationship Id="rId19" Type="http://schemas.openxmlformats.org/officeDocument/2006/relationships/image" Target="../media/image22.png"/><Relationship Id="rId31" Type="http://schemas.openxmlformats.org/officeDocument/2006/relationships/image" Target="../media/image34.png"/><Relationship Id="rId44" Type="http://schemas.openxmlformats.org/officeDocument/2006/relationships/image" Target="../media/image47.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png"/><Relationship Id="rId30" Type="http://schemas.openxmlformats.org/officeDocument/2006/relationships/image" Target="../media/image33.png"/><Relationship Id="rId35" Type="http://schemas.openxmlformats.org/officeDocument/2006/relationships/image" Target="../media/image38.png"/><Relationship Id="rId43" Type="http://schemas.openxmlformats.org/officeDocument/2006/relationships/image" Target="../media/image46.png"/></Relationships>
</file>

<file path=ppt/slides/_rels/slide4.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image" Target="../media/image69.png"/></Relationships>
</file>

<file path=ppt/slides/_rels/slide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8.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63.png"/><Relationship Id="rId4" Type="http://schemas.openxmlformats.org/officeDocument/2006/relationships/image" Target="../media/image7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6.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12192000" cy="1849120"/>
          </a:xfrm>
          <a:prstGeom prst="rect">
            <a:avLst/>
          </a:prstGeom>
          <a:solidFill>
            <a:srgbClr val="D3C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ctrTitle"/>
          </p:nvPr>
        </p:nvSpPr>
        <p:spPr>
          <a:xfrm>
            <a:off x="1097280" y="3004760"/>
            <a:ext cx="10058400" cy="1012209"/>
          </a:xfrm>
        </p:spPr>
        <p:txBody>
          <a:bodyPr>
            <a:normAutofit/>
          </a:bodyPr>
          <a:lstStyle/>
          <a:p>
            <a:r>
              <a:rPr lang="en-CA" sz="6000" dirty="0" smtClean="0">
                <a:solidFill>
                  <a:schemeClr val="tx1"/>
                </a:solidFill>
              </a:rPr>
              <a:t>Vector Graphics Complexes</a:t>
            </a:r>
            <a:endParaRPr lang="en-CA" sz="6000" dirty="0">
              <a:solidFill>
                <a:schemeClr val="tx1"/>
              </a:solidFill>
            </a:endParaRPr>
          </a:p>
        </p:txBody>
      </p:sp>
      <p:sp>
        <p:nvSpPr>
          <p:cNvPr id="3" name="Subtitle 2"/>
          <p:cNvSpPr>
            <a:spLocks noGrp="1"/>
          </p:cNvSpPr>
          <p:nvPr>
            <p:ph type="subTitle" idx="1"/>
          </p:nvPr>
        </p:nvSpPr>
        <p:spPr>
          <a:xfrm>
            <a:off x="1100052" y="4198196"/>
            <a:ext cx="3195904" cy="314787"/>
          </a:xfrm>
        </p:spPr>
        <p:txBody>
          <a:bodyPr>
            <a:normAutofit fontScale="92500" lnSpcReduction="20000"/>
          </a:bodyPr>
          <a:lstStyle/>
          <a:p>
            <a:pPr algn="ctr"/>
            <a:r>
              <a:rPr lang="en-CA" sz="2200" dirty="0" smtClean="0">
                <a:solidFill>
                  <a:srgbClr val="5A524D"/>
                </a:solidFill>
              </a:rPr>
              <a:t>Boris </a:t>
            </a:r>
            <a:r>
              <a:rPr lang="en-CA" sz="2200" dirty="0" err="1" smtClean="0">
                <a:solidFill>
                  <a:srgbClr val="5A524D"/>
                </a:solidFill>
              </a:rPr>
              <a:t>DalsteiN</a:t>
            </a:r>
            <a:endParaRPr lang="en-CA" sz="2200" dirty="0" smtClean="0">
              <a:solidFill>
                <a:srgbClr val="5A524D"/>
              </a:solidFill>
            </a:endParaRPr>
          </a:p>
        </p:txBody>
      </p:sp>
      <p:sp>
        <p:nvSpPr>
          <p:cNvPr id="4" name="Subtitle 2"/>
          <p:cNvSpPr txBox="1">
            <a:spLocks/>
          </p:cNvSpPr>
          <p:nvPr/>
        </p:nvSpPr>
        <p:spPr>
          <a:xfrm>
            <a:off x="4528528" y="4147479"/>
            <a:ext cx="3195904" cy="3837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ctr"/>
            <a:r>
              <a:rPr lang="en-CA" sz="2000" dirty="0" err="1" smtClean="0">
                <a:solidFill>
                  <a:srgbClr val="5A524D"/>
                </a:solidFill>
              </a:rPr>
              <a:t>Rémi</a:t>
            </a:r>
            <a:r>
              <a:rPr lang="en-CA" sz="2000" dirty="0" smtClean="0">
                <a:solidFill>
                  <a:srgbClr val="5A524D"/>
                </a:solidFill>
              </a:rPr>
              <a:t> </a:t>
            </a:r>
            <a:r>
              <a:rPr lang="en-CA" sz="2000" dirty="0" err="1" smtClean="0">
                <a:solidFill>
                  <a:srgbClr val="5A524D"/>
                </a:solidFill>
              </a:rPr>
              <a:t>Ronfard</a:t>
            </a:r>
            <a:endParaRPr lang="en-CA" sz="2000" dirty="0">
              <a:solidFill>
                <a:srgbClr val="5A524D"/>
              </a:solidFill>
            </a:endParaRPr>
          </a:p>
        </p:txBody>
      </p:sp>
      <p:sp>
        <p:nvSpPr>
          <p:cNvPr id="5" name="Subtitle 2"/>
          <p:cNvSpPr txBox="1">
            <a:spLocks/>
          </p:cNvSpPr>
          <p:nvPr/>
        </p:nvSpPr>
        <p:spPr>
          <a:xfrm>
            <a:off x="7959776" y="4147479"/>
            <a:ext cx="3195904" cy="80649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ctr"/>
            <a:r>
              <a:rPr lang="en-CA" sz="2000" dirty="0" err="1" smtClean="0">
                <a:solidFill>
                  <a:srgbClr val="5A524D"/>
                </a:solidFill>
              </a:rPr>
              <a:t>Michiel</a:t>
            </a:r>
            <a:r>
              <a:rPr lang="en-CA" sz="2000" dirty="0" smtClean="0">
                <a:solidFill>
                  <a:srgbClr val="5A524D"/>
                </a:solidFill>
              </a:rPr>
              <a:t> van de </a:t>
            </a:r>
            <a:r>
              <a:rPr lang="en-CA" sz="2000" dirty="0" err="1" smtClean="0">
                <a:solidFill>
                  <a:srgbClr val="5A524D"/>
                </a:solidFill>
              </a:rPr>
              <a:t>Panne</a:t>
            </a:r>
            <a:endParaRPr lang="en-CA" sz="2000" dirty="0" smtClean="0">
              <a:solidFill>
                <a:srgbClr val="5A524D"/>
              </a:solidFill>
            </a:endParaRPr>
          </a:p>
        </p:txBody>
      </p:sp>
      <p:sp>
        <p:nvSpPr>
          <p:cNvPr id="6" name="Subtitle 2"/>
          <p:cNvSpPr txBox="1">
            <a:spLocks/>
          </p:cNvSpPr>
          <p:nvPr/>
        </p:nvSpPr>
        <p:spPr>
          <a:xfrm>
            <a:off x="4528528" y="4709438"/>
            <a:ext cx="3195904" cy="74499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ctr"/>
            <a:r>
              <a:rPr lang="en-CA" sz="1200" dirty="0" smtClean="0">
                <a:solidFill>
                  <a:srgbClr val="5A524D"/>
                </a:solidFill>
              </a:rPr>
              <a:t>INRIA &amp; University of Grenoble</a:t>
            </a:r>
            <a:endParaRPr lang="en-CA" sz="1200" dirty="0">
              <a:solidFill>
                <a:srgbClr val="5A524D"/>
              </a:solidFill>
            </a:endParaRPr>
          </a:p>
        </p:txBody>
      </p:sp>
      <p:sp>
        <p:nvSpPr>
          <p:cNvPr id="7" name="Subtitle 2"/>
          <p:cNvSpPr txBox="1">
            <a:spLocks/>
          </p:cNvSpPr>
          <p:nvPr/>
        </p:nvSpPr>
        <p:spPr>
          <a:xfrm>
            <a:off x="917512" y="4714717"/>
            <a:ext cx="3560984" cy="80649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ctr"/>
            <a:r>
              <a:rPr lang="en-CA" sz="1200" dirty="0" smtClean="0">
                <a:solidFill>
                  <a:srgbClr val="5A524D"/>
                </a:solidFill>
              </a:rPr>
              <a:t>University of British Columbia</a:t>
            </a:r>
            <a:endParaRPr lang="en-CA" sz="1200" dirty="0">
              <a:solidFill>
                <a:srgbClr val="5A524D"/>
              </a:solidFill>
            </a:endParaRPr>
          </a:p>
        </p:txBody>
      </p:sp>
      <p:sp>
        <p:nvSpPr>
          <p:cNvPr id="9" name="Subtitle 2"/>
          <p:cNvSpPr txBox="1">
            <a:spLocks/>
          </p:cNvSpPr>
          <p:nvPr/>
        </p:nvSpPr>
        <p:spPr>
          <a:xfrm>
            <a:off x="7774464" y="4706768"/>
            <a:ext cx="3560984" cy="80649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ctr"/>
            <a:r>
              <a:rPr lang="en-CA" sz="1200" dirty="0" smtClean="0">
                <a:solidFill>
                  <a:srgbClr val="5A524D"/>
                </a:solidFill>
              </a:rPr>
              <a:t>University of British Columbia</a:t>
            </a:r>
            <a:endParaRPr lang="en-CA" sz="1200" dirty="0">
              <a:solidFill>
                <a:srgbClr val="5A524D"/>
              </a:solidFill>
            </a:endParaRPr>
          </a:p>
        </p:txBody>
      </p:sp>
      <p:cxnSp>
        <p:nvCxnSpPr>
          <p:cNvPr id="10" name="Straight Connector 9"/>
          <p:cNvCxnSpPr/>
          <p:nvPr/>
        </p:nvCxnSpPr>
        <p:spPr>
          <a:xfrm>
            <a:off x="1207658" y="4007445"/>
            <a:ext cx="9875520" cy="0"/>
          </a:xfrm>
          <a:prstGeom prst="line">
            <a:avLst/>
          </a:prstGeom>
          <a:ln w="6350">
            <a:solidFill>
              <a:srgbClr val="5A524D"/>
            </a:solidFill>
          </a:ln>
        </p:spPr>
        <p:style>
          <a:lnRef idx="1">
            <a:schemeClr val="accent1"/>
          </a:lnRef>
          <a:fillRef idx="0">
            <a:schemeClr val="accent1"/>
          </a:fillRef>
          <a:effectRef idx="0">
            <a:schemeClr val="accent1"/>
          </a:effectRef>
          <a:fontRef idx="minor">
            <a:schemeClr val="tx1"/>
          </a:fontRef>
        </p:style>
      </p:cxnSp>
      <p:sp>
        <p:nvSpPr>
          <p:cNvPr id="12" name="Date Placeholder 11"/>
          <p:cNvSpPr>
            <a:spLocks noGrp="1"/>
          </p:cNvSpPr>
          <p:nvPr>
            <p:ph type="dt" sz="half" idx="10"/>
          </p:nvPr>
        </p:nvSpPr>
        <p:spPr/>
        <p:txBody>
          <a:bodyPr/>
          <a:lstStyle/>
          <a:p>
            <a:r>
              <a:rPr lang="en-US" smtClean="0"/>
              <a:t>August 13, 2014</a:t>
            </a:r>
            <a:endParaRPr lang="en-US" dirty="0"/>
          </a:p>
        </p:txBody>
      </p:sp>
      <p:sp>
        <p:nvSpPr>
          <p:cNvPr id="13" name="Footer Placeholder 12"/>
          <p:cNvSpPr>
            <a:spLocks noGrp="1"/>
          </p:cNvSpPr>
          <p:nvPr>
            <p:ph type="ftr" sz="quarter" idx="11"/>
          </p:nvPr>
        </p:nvSpPr>
        <p:spPr/>
        <p:txBody>
          <a:bodyPr/>
          <a:lstStyle/>
          <a:p>
            <a:r>
              <a:rPr lang="fr-FR" smtClean="0"/>
              <a:t>SIGGRAPH 2014 - Vector Graphics Complexes</a:t>
            </a:r>
            <a:endParaRPr lang="en-US" dirty="0"/>
          </a:p>
        </p:txBody>
      </p:sp>
      <p:sp>
        <p:nvSpPr>
          <p:cNvPr id="14" name="Slide Number Placeholder 13"/>
          <p:cNvSpPr>
            <a:spLocks noGrp="1"/>
          </p:cNvSpPr>
          <p:nvPr>
            <p:ph type="sldNum" sz="quarter" idx="12"/>
          </p:nvPr>
        </p:nvSpPr>
        <p:spPr/>
        <p:txBody>
          <a:bodyPr/>
          <a:lstStyle/>
          <a:p>
            <a:fld id="{4FAB73BC-B049-4115-A692-8D63A059BFB8}" type="slidenum">
              <a:rPr lang="en-US" smtClean="0"/>
              <a:t>1</a:t>
            </a:fld>
            <a:endParaRPr lang="en-US" dirty="0"/>
          </a:p>
        </p:txBody>
      </p:sp>
      <p:cxnSp>
        <p:nvCxnSpPr>
          <p:cNvPr id="18" name="Straight Connector 17"/>
          <p:cNvCxnSpPr/>
          <p:nvPr/>
        </p:nvCxnSpPr>
        <p:spPr>
          <a:xfrm>
            <a:off x="7943696" y="334189"/>
            <a:ext cx="0" cy="1113407"/>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sp>
        <p:nvSpPr>
          <p:cNvPr id="20" name="TextBox 19"/>
          <p:cNvSpPr txBox="1"/>
          <p:nvPr/>
        </p:nvSpPr>
        <p:spPr>
          <a:xfrm>
            <a:off x="8196781" y="290727"/>
            <a:ext cx="3657175" cy="1200329"/>
          </a:xfrm>
          <a:prstGeom prst="rect">
            <a:avLst/>
          </a:prstGeom>
          <a:noFill/>
        </p:spPr>
        <p:txBody>
          <a:bodyPr wrap="square" rtlCol="0">
            <a:spAutoFit/>
          </a:bodyPr>
          <a:lstStyle/>
          <a:p>
            <a:r>
              <a:rPr lang="en-CA" dirty="0" smtClean="0">
                <a:solidFill>
                  <a:schemeClr val="bg1"/>
                </a:solidFill>
                <a:latin typeface="Arial" panose="020B0604020202020204" pitchFamily="34" charset="0"/>
                <a:cs typeface="Arial" panose="020B0604020202020204" pitchFamily="34" charset="0"/>
              </a:rPr>
              <a:t>The </a:t>
            </a:r>
            <a:r>
              <a:rPr lang="en-CA" b="1" dirty="0" smtClean="0">
                <a:solidFill>
                  <a:schemeClr val="bg1"/>
                </a:solidFill>
                <a:latin typeface="Arial" panose="020B0604020202020204" pitchFamily="34" charset="0"/>
                <a:cs typeface="Arial" panose="020B0604020202020204" pitchFamily="34" charset="0"/>
              </a:rPr>
              <a:t>41st</a:t>
            </a:r>
            <a:r>
              <a:rPr lang="en-CA" dirty="0" smtClean="0">
                <a:solidFill>
                  <a:schemeClr val="bg1"/>
                </a:solidFill>
                <a:latin typeface="Arial" panose="020B0604020202020204" pitchFamily="34" charset="0"/>
                <a:cs typeface="Arial" panose="020B0604020202020204" pitchFamily="34" charset="0"/>
              </a:rPr>
              <a:t> International</a:t>
            </a:r>
          </a:p>
          <a:p>
            <a:r>
              <a:rPr lang="en-CA" b="1" dirty="0" smtClean="0">
                <a:solidFill>
                  <a:schemeClr val="bg1"/>
                </a:solidFill>
                <a:latin typeface="Arial" panose="020B0604020202020204" pitchFamily="34" charset="0"/>
                <a:cs typeface="Arial" panose="020B0604020202020204" pitchFamily="34" charset="0"/>
              </a:rPr>
              <a:t>Conference</a:t>
            </a:r>
            <a:r>
              <a:rPr lang="en-CA" dirty="0" smtClean="0">
                <a:solidFill>
                  <a:schemeClr val="bg1"/>
                </a:solidFill>
                <a:latin typeface="Arial" panose="020B0604020202020204" pitchFamily="34" charset="0"/>
                <a:cs typeface="Arial" panose="020B0604020202020204" pitchFamily="34" charset="0"/>
              </a:rPr>
              <a:t> and </a:t>
            </a:r>
            <a:r>
              <a:rPr lang="en-CA" b="1" dirty="0" smtClean="0">
                <a:solidFill>
                  <a:schemeClr val="bg1"/>
                </a:solidFill>
                <a:latin typeface="Arial" panose="020B0604020202020204" pitchFamily="34" charset="0"/>
                <a:cs typeface="Arial" panose="020B0604020202020204" pitchFamily="34" charset="0"/>
              </a:rPr>
              <a:t>Exhibition</a:t>
            </a:r>
          </a:p>
          <a:p>
            <a:r>
              <a:rPr lang="en-CA" dirty="0" smtClean="0">
                <a:solidFill>
                  <a:schemeClr val="bg1"/>
                </a:solidFill>
                <a:latin typeface="Arial" panose="020B0604020202020204" pitchFamily="34" charset="0"/>
                <a:cs typeface="Arial" panose="020B0604020202020204" pitchFamily="34" charset="0"/>
              </a:rPr>
              <a:t>On </a:t>
            </a:r>
            <a:r>
              <a:rPr lang="en-CA" b="1" dirty="0" smtClean="0">
                <a:solidFill>
                  <a:schemeClr val="bg1"/>
                </a:solidFill>
                <a:latin typeface="Arial" panose="020B0604020202020204" pitchFamily="34" charset="0"/>
                <a:cs typeface="Arial" panose="020B0604020202020204" pitchFamily="34" charset="0"/>
              </a:rPr>
              <a:t>Computer</a:t>
            </a:r>
            <a:r>
              <a:rPr lang="en-CA" dirty="0" smtClean="0">
                <a:solidFill>
                  <a:schemeClr val="bg1"/>
                </a:solidFill>
                <a:latin typeface="Arial" panose="020B0604020202020204" pitchFamily="34" charset="0"/>
                <a:cs typeface="Arial" panose="020B0604020202020204" pitchFamily="34" charset="0"/>
              </a:rPr>
              <a:t> </a:t>
            </a:r>
            <a:r>
              <a:rPr lang="en-CA" b="1" dirty="0" smtClean="0">
                <a:solidFill>
                  <a:schemeClr val="bg1"/>
                </a:solidFill>
                <a:latin typeface="Arial" panose="020B0604020202020204" pitchFamily="34" charset="0"/>
                <a:cs typeface="Arial" panose="020B0604020202020204" pitchFamily="34" charset="0"/>
              </a:rPr>
              <a:t>Graphics</a:t>
            </a:r>
            <a:r>
              <a:rPr lang="en-CA" dirty="0" smtClean="0">
                <a:solidFill>
                  <a:schemeClr val="bg1"/>
                </a:solidFill>
                <a:latin typeface="Arial" panose="020B0604020202020204" pitchFamily="34" charset="0"/>
                <a:cs typeface="Arial" panose="020B0604020202020204" pitchFamily="34" charset="0"/>
              </a:rPr>
              <a:t> and</a:t>
            </a:r>
          </a:p>
          <a:p>
            <a:r>
              <a:rPr lang="en-CA" b="1" dirty="0" smtClean="0">
                <a:solidFill>
                  <a:schemeClr val="bg1"/>
                </a:solidFill>
                <a:latin typeface="Arial" panose="020B0604020202020204" pitchFamily="34" charset="0"/>
                <a:cs typeface="Arial" panose="020B0604020202020204" pitchFamily="34" charset="0"/>
              </a:rPr>
              <a:t>Interactive</a:t>
            </a:r>
            <a:r>
              <a:rPr lang="en-CA" dirty="0" smtClean="0">
                <a:solidFill>
                  <a:schemeClr val="bg1"/>
                </a:solidFill>
                <a:latin typeface="Arial" panose="020B0604020202020204" pitchFamily="34" charset="0"/>
                <a:cs typeface="Arial" panose="020B0604020202020204" pitchFamily="34" charset="0"/>
              </a:rPr>
              <a:t> </a:t>
            </a:r>
            <a:r>
              <a:rPr lang="en-CA" b="1" dirty="0" smtClean="0">
                <a:solidFill>
                  <a:schemeClr val="bg1"/>
                </a:solidFill>
                <a:latin typeface="Arial" panose="020B0604020202020204" pitchFamily="34" charset="0"/>
                <a:cs typeface="Arial" panose="020B0604020202020204" pitchFamily="34" charset="0"/>
              </a:rPr>
              <a:t>Techniques</a:t>
            </a:r>
            <a:endParaRPr lang="en-CA" b="1" dirty="0">
              <a:solidFill>
                <a:schemeClr val="bg1"/>
              </a:solidFill>
              <a:latin typeface="Arial" panose="020B0604020202020204" pitchFamily="34" charset="0"/>
              <a:cs typeface="Arial" panose="020B0604020202020204" pitchFamily="34" charset="0"/>
            </a:endParaRP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296" y="185549"/>
            <a:ext cx="4493292" cy="1410684"/>
          </a:xfrm>
          <a:prstGeom prst="rect">
            <a:avLst/>
          </a:prstGeom>
        </p:spPr>
      </p:pic>
    </p:spTree>
    <p:extLst>
      <p:ext uri="{BB962C8B-B14F-4D97-AF65-F5344CB8AC3E}">
        <p14:creationId xmlns:p14="http://schemas.microsoft.com/office/powerpoint/2010/main" val="6484330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280" y="1029892"/>
            <a:ext cx="4271669" cy="464943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280" y="1029892"/>
            <a:ext cx="4271669" cy="464943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7280" y="1029892"/>
            <a:ext cx="4271669" cy="4649435"/>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7280" y="1029892"/>
            <a:ext cx="4271669" cy="4649435"/>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7280" y="1029892"/>
            <a:ext cx="4271669" cy="4649435"/>
          </a:xfrm>
          <a:prstGeom prst="rect">
            <a:avLst/>
          </a:prstGeom>
        </p:spPr>
      </p:pic>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7280" y="1029892"/>
            <a:ext cx="4271669" cy="4649435"/>
          </a:xfrm>
          <a:prstGeom prst="rect">
            <a:avLst/>
          </a:prstGeom>
        </p:spPr>
      </p:pic>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7280" y="1029892"/>
            <a:ext cx="4271669" cy="4649435"/>
          </a:xfrm>
          <a:prstGeom prst="rect">
            <a:avLst/>
          </a:prstGeom>
        </p:spPr>
      </p:pic>
      <p:pic>
        <p:nvPicPr>
          <p:cNvPr id="22" name="Picture 2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97280" y="1029892"/>
            <a:ext cx="4271669" cy="4649435"/>
          </a:xfrm>
          <a:prstGeom prst="rect">
            <a:avLst/>
          </a:prstGeom>
        </p:spPr>
      </p:pic>
      <p:pic>
        <p:nvPicPr>
          <p:cNvPr id="23" name="Picture 2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97280" y="1029892"/>
            <a:ext cx="4271669" cy="4649435"/>
          </a:xfrm>
          <a:prstGeom prst="rect">
            <a:avLst/>
          </a:prstGeom>
        </p:spPr>
      </p:pic>
      <p:pic>
        <p:nvPicPr>
          <p:cNvPr id="24" name="Picture 2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97280" y="1029892"/>
            <a:ext cx="4271669" cy="4649435"/>
          </a:xfrm>
          <a:prstGeom prst="rect">
            <a:avLst/>
          </a:prstGeom>
        </p:spPr>
      </p:pic>
      <p:pic>
        <p:nvPicPr>
          <p:cNvPr id="25" name="Picture 2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97280" y="1029892"/>
            <a:ext cx="4271669" cy="4649435"/>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97280" y="1029892"/>
            <a:ext cx="4271669" cy="4649435"/>
          </a:xfrm>
          <a:prstGeom prst="rect">
            <a:avLst/>
          </a:prstGeom>
        </p:spPr>
      </p:pic>
      <p:pic>
        <p:nvPicPr>
          <p:cNvPr id="27" name="Picture 2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7280" y="1029892"/>
            <a:ext cx="4271669" cy="4649435"/>
          </a:xfrm>
          <a:prstGeom prst="rect">
            <a:avLst/>
          </a:prstGeom>
        </p:spPr>
      </p:pic>
      <p:pic>
        <p:nvPicPr>
          <p:cNvPr id="28" name="Picture 2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97280" y="1029892"/>
            <a:ext cx="4271669" cy="4649435"/>
          </a:xfrm>
          <a:prstGeom prst="rect">
            <a:avLst/>
          </a:prstGeom>
        </p:spPr>
      </p:pic>
      <p:pic>
        <p:nvPicPr>
          <p:cNvPr id="29" name="Pictur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280" y="1029892"/>
            <a:ext cx="4271669" cy="4649435"/>
          </a:xfrm>
          <a:prstGeom prst="rect">
            <a:avLst/>
          </a:prstGeom>
        </p:spPr>
      </p:pic>
      <p:pic>
        <p:nvPicPr>
          <p:cNvPr id="30" name="Picture 2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97280" y="1029892"/>
            <a:ext cx="4271669" cy="4649435"/>
          </a:xfrm>
          <a:prstGeom prst="rect">
            <a:avLst/>
          </a:prstGeom>
        </p:spPr>
      </p:pic>
      <p:pic>
        <p:nvPicPr>
          <p:cNvPr id="31" name="Picture 30"/>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97280" y="1029892"/>
            <a:ext cx="4271669" cy="4649435"/>
          </a:xfrm>
          <a:prstGeom prst="rect">
            <a:avLst/>
          </a:prstGeom>
        </p:spPr>
      </p:pic>
      <p:pic>
        <p:nvPicPr>
          <p:cNvPr id="32" name="Picture 3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97280" y="1029892"/>
            <a:ext cx="4271669" cy="4649435"/>
          </a:xfrm>
          <a:prstGeom prst="rect">
            <a:avLst/>
          </a:prstGeom>
        </p:spPr>
      </p:pic>
      <p:pic>
        <p:nvPicPr>
          <p:cNvPr id="33" name="Picture 3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97280" y="1029892"/>
            <a:ext cx="4271669" cy="4649435"/>
          </a:xfrm>
          <a:prstGeom prst="rect">
            <a:avLst/>
          </a:prstGeom>
        </p:spPr>
      </p:pic>
      <p:pic>
        <p:nvPicPr>
          <p:cNvPr id="34" name="Picture 33" hidden="1"/>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433716" y="1500947"/>
            <a:ext cx="4271669" cy="4649435"/>
          </a:xfrm>
          <a:prstGeom prst="rect">
            <a:avLst/>
          </a:prstGeom>
        </p:spPr>
      </p:pic>
      <p:pic>
        <p:nvPicPr>
          <p:cNvPr id="35" name="Picture 34"/>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97280" y="1029892"/>
            <a:ext cx="4271669" cy="4649435"/>
          </a:xfrm>
          <a:prstGeom prst="rect">
            <a:avLst/>
          </a:prstGeom>
        </p:spPr>
      </p:pic>
      <p:sp>
        <p:nvSpPr>
          <p:cNvPr id="2" name="Title 1"/>
          <p:cNvSpPr>
            <a:spLocks noGrp="1"/>
          </p:cNvSpPr>
          <p:nvPr>
            <p:ph type="title"/>
          </p:nvPr>
        </p:nvSpPr>
        <p:spPr/>
        <p:txBody>
          <a:bodyPr/>
          <a:lstStyle/>
          <a:p>
            <a:r>
              <a:rPr lang="en-CA" dirty="0" smtClean="0"/>
              <a:t>Data structure</a:t>
            </a:r>
            <a:endParaRPr lang="en-CA" dirty="0"/>
          </a:p>
        </p:txBody>
      </p:sp>
      <p:sp>
        <p:nvSpPr>
          <p:cNvPr id="7" name="Date Placeholder 6"/>
          <p:cNvSpPr>
            <a:spLocks noGrp="1"/>
          </p:cNvSpPr>
          <p:nvPr>
            <p:ph type="dt" sz="half" idx="10"/>
          </p:nvPr>
        </p:nvSpPr>
        <p:spPr/>
        <p:txBody>
          <a:bodyPr/>
          <a:lstStyle/>
          <a:p>
            <a:r>
              <a:rPr lang="en-US" smtClean="0"/>
              <a:t>August 13, 2014</a:t>
            </a:r>
            <a:endParaRPr lang="en-US" dirty="0"/>
          </a:p>
        </p:txBody>
      </p:sp>
      <p:sp>
        <p:nvSpPr>
          <p:cNvPr id="8" name="Footer Placeholder 7"/>
          <p:cNvSpPr>
            <a:spLocks noGrp="1"/>
          </p:cNvSpPr>
          <p:nvPr>
            <p:ph type="ftr" sz="quarter" idx="11"/>
          </p:nvPr>
        </p:nvSpPr>
        <p:spPr/>
        <p:txBody>
          <a:bodyPr/>
          <a:lstStyle/>
          <a:p>
            <a:r>
              <a:rPr lang="fr-FR" smtClean="0"/>
              <a:t>SIGGRAPH 2014 - Vector Graphics Complexes</a:t>
            </a:r>
            <a:endParaRPr lang="en-US" dirty="0"/>
          </a:p>
        </p:txBody>
      </p:sp>
      <p:sp>
        <p:nvSpPr>
          <p:cNvPr id="9" name="Slide Number Placeholder 8"/>
          <p:cNvSpPr>
            <a:spLocks noGrp="1"/>
          </p:cNvSpPr>
          <p:nvPr>
            <p:ph type="sldNum" sz="quarter" idx="12"/>
          </p:nvPr>
        </p:nvSpPr>
        <p:spPr/>
        <p:txBody>
          <a:bodyPr/>
          <a:lstStyle/>
          <a:p>
            <a:fld id="{4CE482DC-2269-4F26-9D2A-7E44B1A4CD85}" type="slidenum">
              <a:rPr lang="en-US" smtClean="0"/>
              <a:pPr/>
              <a:t>10</a:t>
            </a:fld>
            <a:endParaRPr lang="en-US" dirty="0"/>
          </a:p>
        </p:txBody>
      </p:sp>
      <p:sp>
        <p:nvSpPr>
          <p:cNvPr id="36" name="Content Placeholder 2"/>
          <p:cNvSpPr txBox="1">
            <a:spLocks/>
          </p:cNvSpPr>
          <p:nvPr/>
        </p:nvSpPr>
        <p:spPr>
          <a:xfrm>
            <a:off x="5681311" y="1029892"/>
            <a:ext cx="7051016" cy="5149235"/>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1">
              <a:buFont typeface="Arial" panose="020B0604020202020204" pitchFamily="34" charset="0"/>
              <a:buChar char="•"/>
            </a:pPr>
            <a:r>
              <a:rPr lang="en-CA" sz="2800" dirty="0" smtClean="0"/>
              <a:t>Vertex</a:t>
            </a:r>
          </a:p>
          <a:p>
            <a:pPr lvl="1">
              <a:buFont typeface="Arial" panose="020B0604020202020204" pitchFamily="34" charset="0"/>
              <a:buChar char="•"/>
            </a:pPr>
            <a:r>
              <a:rPr lang="en-CA" sz="2800" dirty="0" smtClean="0"/>
              <a:t>Edge</a:t>
            </a:r>
          </a:p>
          <a:p>
            <a:pPr lvl="2">
              <a:buFont typeface="Arial" panose="020B0604020202020204" pitchFamily="34" charset="0"/>
              <a:buChar char="•"/>
            </a:pPr>
            <a:r>
              <a:rPr lang="en-CA" sz="2400" dirty="0" smtClean="0"/>
              <a:t>Open edge (start and end vertex)</a:t>
            </a:r>
          </a:p>
          <a:p>
            <a:pPr lvl="2">
              <a:buFont typeface="Arial" panose="020B0604020202020204" pitchFamily="34" charset="0"/>
              <a:buChar char="•"/>
            </a:pPr>
            <a:r>
              <a:rPr lang="en-CA" sz="2400" dirty="0" smtClean="0"/>
              <a:t>Closed edge (no end vertices)</a:t>
            </a:r>
            <a:endParaRPr lang="en-CA" sz="2400" dirty="0"/>
          </a:p>
          <a:p>
            <a:pPr lvl="1">
              <a:buFont typeface="Arial" panose="020B0604020202020204" pitchFamily="34" charset="0"/>
              <a:buChar char="•"/>
            </a:pPr>
            <a:r>
              <a:rPr lang="en-CA" sz="2800" dirty="0" err="1" smtClean="0"/>
              <a:t>Halfedge</a:t>
            </a:r>
            <a:r>
              <a:rPr lang="en-CA" sz="2800" dirty="0" smtClean="0"/>
              <a:t> = edge + orientation</a:t>
            </a:r>
          </a:p>
          <a:p>
            <a:pPr lvl="2">
              <a:buFont typeface="Arial" panose="020B0604020202020204" pitchFamily="34" charset="0"/>
              <a:buChar char="•"/>
            </a:pPr>
            <a:r>
              <a:rPr lang="en-CA" sz="2400" dirty="0" smtClean="0"/>
              <a:t>Open </a:t>
            </a:r>
            <a:r>
              <a:rPr lang="en-CA" sz="2400" dirty="0" err="1" smtClean="0"/>
              <a:t>halfedge</a:t>
            </a:r>
            <a:endParaRPr lang="en-CA" sz="2400" dirty="0" smtClean="0"/>
          </a:p>
          <a:p>
            <a:pPr lvl="2">
              <a:buFont typeface="Arial" panose="020B0604020202020204" pitchFamily="34" charset="0"/>
              <a:buChar char="•"/>
            </a:pPr>
            <a:r>
              <a:rPr lang="en-CA" sz="2400" dirty="0" smtClean="0"/>
              <a:t>Closed </a:t>
            </a:r>
            <a:r>
              <a:rPr lang="en-CA" sz="2400" dirty="0" err="1" smtClean="0"/>
              <a:t>halfedge</a:t>
            </a:r>
            <a:endParaRPr lang="en-CA" sz="2400" dirty="0" smtClean="0"/>
          </a:p>
          <a:p>
            <a:pPr lvl="1">
              <a:buFont typeface="Arial" panose="020B0604020202020204" pitchFamily="34" charset="0"/>
              <a:buChar char="•"/>
            </a:pPr>
            <a:r>
              <a:rPr lang="en-CA" sz="2800" dirty="0" smtClean="0"/>
              <a:t>Cycle</a:t>
            </a:r>
          </a:p>
          <a:p>
            <a:pPr lvl="2">
              <a:buFont typeface="Arial" panose="020B0604020202020204" pitchFamily="34" charset="0"/>
              <a:buChar char="•"/>
            </a:pPr>
            <a:r>
              <a:rPr lang="en-CA" sz="2400" dirty="0" smtClean="0"/>
              <a:t>Non-simple cycle = list of open </a:t>
            </a:r>
            <a:r>
              <a:rPr lang="en-CA" sz="2400" dirty="0" err="1" smtClean="0"/>
              <a:t>halfedges</a:t>
            </a:r>
            <a:endParaRPr lang="en-CA" sz="2400" dirty="0" smtClean="0"/>
          </a:p>
          <a:p>
            <a:pPr lvl="2">
              <a:buFont typeface="Arial" panose="020B0604020202020204" pitchFamily="34" charset="0"/>
              <a:buChar char="•"/>
            </a:pPr>
            <a:r>
              <a:rPr lang="en-CA" sz="2400" dirty="0" smtClean="0"/>
              <a:t>Simple cycle = closed </a:t>
            </a:r>
            <a:r>
              <a:rPr lang="en-CA" sz="2400" dirty="0" err="1" smtClean="0"/>
              <a:t>halfedge</a:t>
            </a:r>
            <a:endParaRPr lang="en-CA" sz="2400" dirty="0" smtClean="0"/>
          </a:p>
          <a:p>
            <a:pPr lvl="2">
              <a:buFont typeface="Arial" panose="020B0604020202020204" pitchFamily="34" charset="0"/>
              <a:buChar char="•"/>
            </a:pPr>
            <a:r>
              <a:rPr lang="en-CA" sz="2400" dirty="0" smtClean="0"/>
              <a:t>Steiner cycle = vertex</a:t>
            </a:r>
          </a:p>
          <a:p>
            <a:pPr lvl="1">
              <a:buFont typeface="Arial" panose="020B0604020202020204" pitchFamily="34" charset="0"/>
              <a:buChar char="•"/>
            </a:pPr>
            <a:r>
              <a:rPr lang="en-CA" sz="2800" dirty="0" smtClean="0"/>
              <a:t>Face = list of cycles</a:t>
            </a:r>
          </a:p>
        </p:txBody>
      </p:sp>
      <p:cxnSp>
        <p:nvCxnSpPr>
          <p:cNvPr id="41" name="Straight Arrow Connector 40"/>
          <p:cNvCxnSpPr/>
          <p:nvPr/>
        </p:nvCxnSpPr>
        <p:spPr>
          <a:xfrm>
            <a:off x="1909053" y="1068985"/>
            <a:ext cx="865104" cy="851635"/>
          </a:xfrm>
          <a:prstGeom prst="straightConnector1">
            <a:avLst/>
          </a:prstGeom>
          <a:ln w="92075">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H="1">
            <a:off x="2628962" y="2230023"/>
            <a:ext cx="307191" cy="1144133"/>
          </a:xfrm>
          <a:prstGeom prst="straightConnector1">
            <a:avLst/>
          </a:prstGeom>
          <a:ln w="92075">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2586852" y="1323021"/>
            <a:ext cx="646262" cy="1250066"/>
          </a:xfrm>
          <a:prstGeom prst="straightConnector1">
            <a:avLst/>
          </a:prstGeom>
          <a:ln w="92075">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a:off x="3952821" y="2987399"/>
            <a:ext cx="1329030" cy="1055673"/>
          </a:xfrm>
          <a:prstGeom prst="straightConnector1">
            <a:avLst/>
          </a:prstGeom>
          <a:ln w="92075">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1110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3"/>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6">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6">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4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3"/>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42"/>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36">
                                            <p:txEl>
                                              <p:pRg st="3" end="3"/>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4"/>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43"/>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6">
                                            <p:txEl>
                                              <p:pRg st="4" end="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6">
                                            <p:txEl>
                                              <p:pRg st="5" end="5"/>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5"/>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6">
                                            <p:txEl>
                                              <p:pRg st="6" end="6"/>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6"/>
                                        </p:tgtEl>
                                        <p:attrNameLst>
                                          <p:attrName>style.visibility</p:attrName>
                                        </p:attrNameLst>
                                      </p:cBhvr>
                                      <p:to>
                                        <p:strVal val="hidden"/>
                                      </p:to>
                                    </p:set>
                                  </p:childTnLst>
                                </p:cTn>
                              </p:par>
                              <p:par>
                                <p:cTn id="63" presetID="1" presetClass="entr" presetSubtype="0" fill="hold" nodeType="withEffect">
                                  <p:stCondLst>
                                    <p:cond delay="0"/>
                                  </p:stCondLst>
                                  <p:childTnLst>
                                    <p:set>
                                      <p:cBhvr>
                                        <p:cTn id="64" dur="1" fill="hold">
                                          <p:stCondLst>
                                            <p:cond delay="0"/>
                                          </p:stCondLst>
                                        </p:cTn>
                                        <p:tgtEl>
                                          <p:spTgt spid="36">
                                            <p:txEl>
                                              <p:pRg st="7" end="7"/>
                                            </p:txEl>
                                          </p:spTgt>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9"/>
                                        </p:tgtEl>
                                        <p:attrNameLst>
                                          <p:attrName>style.visibility</p:attrName>
                                        </p:attrNameLst>
                                      </p:cBhvr>
                                      <p:to>
                                        <p:strVal val="visible"/>
                                      </p:to>
                                    </p:set>
                                  </p:childTnLst>
                                </p:cTn>
                              </p:par>
                            </p:childTnLst>
                          </p:cTn>
                        </p:par>
                        <p:par>
                          <p:cTn id="67" fill="hold">
                            <p:stCondLst>
                              <p:cond delay="0"/>
                            </p:stCondLst>
                            <p:childTnLst>
                              <p:par>
                                <p:cTn id="68" presetID="1" presetClass="exit" presetSubtype="0" fill="hold" nodeType="afterEffect">
                                  <p:stCondLst>
                                    <p:cond delay="500"/>
                                  </p:stCondLst>
                                  <p:childTnLst>
                                    <p:set>
                                      <p:cBhvr>
                                        <p:cTn id="69" dur="1" fill="hold">
                                          <p:stCondLst>
                                            <p:cond delay="0"/>
                                          </p:stCondLst>
                                        </p:cTn>
                                        <p:tgtEl>
                                          <p:spTgt spid="19"/>
                                        </p:tgtEl>
                                        <p:attrNameLst>
                                          <p:attrName>style.visibility</p:attrName>
                                        </p:attrNameLst>
                                      </p:cBhvr>
                                      <p:to>
                                        <p:strVal val="hidden"/>
                                      </p:to>
                                    </p:set>
                                  </p:childTnLst>
                                </p:cTn>
                              </p:par>
                              <p:par>
                                <p:cTn id="70" presetID="1" presetClass="entr" presetSubtype="0" fill="hold" nodeType="withEffect">
                                  <p:stCondLst>
                                    <p:cond delay="500"/>
                                  </p:stCondLst>
                                  <p:childTnLst>
                                    <p:set>
                                      <p:cBhvr>
                                        <p:cTn id="71" dur="1" fill="hold">
                                          <p:stCondLst>
                                            <p:cond delay="0"/>
                                          </p:stCondLst>
                                        </p:cTn>
                                        <p:tgtEl>
                                          <p:spTgt spid="20"/>
                                        </p:tgtEl>
                                        <p:attrNameLst>
                                          <p:attrName>style.visibility</p:attrName>
                                        </p:attrNameLst>
                                      </p:cBhvr>
                                      <p:to>
                                        <p:strVal val="visible"/>
                                      </p:to>
                                    </p:set>
                                  </p:childTnLst>
                                </p:cTn>
                              </p:par>
                            </p:childTnLst>
                          </p:cTn>
                        </p:par>
                        <p:par>
                          <p:cTn id="72" fill="hold">
                            <p:stCondLst>
                              <p:cond delay="500"/>
                            </p:stCondLst>
                            <p:childTnLst>
                              <p:par>
                                <p:cTn id="73" presetID="1" presetClass="exit" presetSubtype="0" fill="hold" nodeType="afterEffect">
                                  <p:stCondLst>
                                    <p:cond delay="500"/>
                                  </p:stCondLst>
                                  <p:childTnLst>
                                    <p:set>
                                      <p:cBhvr>
                                        <p:cTn id="74" dur="1" fill="hold">
                                          <p:stCondLst>
                                            <p:cond delay="0"/>
                                          </p:stCondLst>
                                        </p:cTn>
                                        <p:tgtEl>
                                          <p:spTgt spid="20"/>
                                        </p:tgtEl>
                                        <p:attrNameLst>
                                          <p:attrName>style.visibility</p:attrName>
                                        </p:attrNameLst>
                                      </p:cBhvr>
                                      <p:to>
                                        <p:strVal val="hidden"/>
                                      </p:to>
                                    </p:set>
                                  </p:childTnLst>
                                </p:cTn>
                              </p:par>
                              <p:par>
                                <p:cTn id="75" presetID="1" presetClass="entr" presetSubtype="0" fill="hold" nodeType="withEffect">
                                  <p:stCondLst>
                                    <p:cond delay="500"/>
                                  </p:stCondLst>
                                  <p:childTnLst>
                                    <p:set>
                                      <p:cBhvr>
                                        <p:cTn id="76" dur="1" fill="hold">
                                          <p:stCondLst>
                                            <p:cond delay="0"/>
                                          </p:stCondLst>
                                        </p:cTn>
                                        <p:tgtEl>
                                          <p:spTgt spid="21"/>
                                        </p:tgtEl>
                                        <p:attrNameLst>
                                          <p:attrName>style.visibility</p:attrName>
                                        </p:attrNameLst>
                                      </p:cBhvr>
                                      <p:to>
                                        <p:strVal val="visible"/>
                                      </p:to>
                                    </p:set>
                                  </p:childTnLst>
                                </p:cTn>
                              </p:par>
                            </p:childTnLst>
                          </p:cTn>
                        </p:par>
                        <p:par>
                          <p:cTn id="77" fill="hold">
                            <p:stCondLst>
                              <p:cond delay="1000"/>
                            </p:stCondLst>
                            <p:childTnLst>
                              <p:par>
                                <p:cTn id="78" presetID="1" presetClass="exit" presetSubtype="0" fill="hold" nodeType="afterEffect">
                                  <p:stCondLst>
                                    <p:cond delay="500"/>
                                  </p:stCondLst>
                                  <p:childTnLst>
                                    <p:set>
                                      <p:cBhvr>
                                        <p:cTn id="79" dur="1" fill="hold">
                                          <p:stCondLst>
                                            <p:cond delay="0"/>
                                          </p:stCondLst>
                                        </p:cTn>
                                        <p:tgtEl>
                                          <p:spTgt spid="21"/>
                                        </p:tgtEl>
                                        <p:attrNameLst>
                                          <p:attrName>style.visibility</p:attrName>
                                        </p:attrNameLst>
                                      </p:cBhvr>
                                      <p:to>
                                        <p:strVal val="hidden"/>
                                      </p:to>
                                    </p:set>
                                  </p:childTnLst>
                                </p:cTn>
                              </p:par>
                              <p:par>
                                <p:cTn id="80" presetID="1" presetClass="entr" presetSubtype="0" fill="hold" nodeType="withEffect">
                                  <p:stCondLst>
                                    <p:cond delay="500"/>
                                  </p:stCondLst>
                                  <p:childTnLst>
                                    <p:set>
                                      <p:cBhvr>
                                        <p:cTn id="81" dur="1" fill="hold">
                                          <p:stCondLst>
                                            <p:cond delay="0"/>
                                          </p:stCondLst>
                                        </p:cTn>
                                        <p:tgtEl>
                                          <p:spTgt spid="22"/>
                                        </p:tgtEl>
                                        <p:attrNameLst>
                                          <p:attrName>style.visibility</p:attrName>
                                        </p:attrNameLst>
                                      </p:cBhvr>
                                      <p:to>
                                        <p:strVal val="visible"/>
                                      </p:to>
                                    </p:set>
                                  </p:childTnLst>
                                </p:cTn>
                              </p:par>
                            </p:childTnLst>
                          </p:cTn>
                        </p:par>
                        <p:par>
                          <p:cTn id="82" fill="hold">
                            <p:stCondLst>
                              <p:cond delay="1500"/>
                            </p:stCondLst>
                            <p:childTnLst>
                              <p:par>
                                <p:cTn id="83" presetID="1" presetClass="exit" presetSubtype="0" fill="hold" nodeType="afterEffect">
                                  <p:stCondLst>
                                    <p:cond delay="500"/>
                                  </p:stCondLst>
                                  <p:childTnLst>
                                    <p:set>
                                      <p:cBhvr>
                                        <p:cTn id="84" dur="1" fill="hold">
                                          <p:stCondLst>
                                            <p:cond delay="0"/>
                                          </p:stCondLst>
                                        </p:cTn>
                                        <p:tgtEl>
                                          <p:spTgt spid="22"/>
                                        </p:tgtEl>
                                        <p:attrNameLst>
                                          <p:attrName>style.visibility</p:attrName>
                                        </p:attrNameLst>
                                      </p:cBhvr>
                                      <p:to>
                                        <p:strVal val="hidden"/>
                                      </p:to>
                                    </p:set>
                                  </p:childTnLst>
                                </p:cTn>
                              </p:par>
                              <p:par>
                                <p:cTn id="85" presetID="1" presetClass="entr" presetSubtype="0" fill="hold" nodeType="withEffect">
                                  <p:stCondLst>
                                    <p:cond delay="500"/>
                                  </p:stCondLst>
                                  <p:childTnLst>
                                    <p:set>
                                      <p:cBhvr>
                                        <p:cTn id="86" dur="1" fill="hold">
                                          <p:stCondLst>
                                            <p:cond delay="0"/>
                                          </p:stCondLst>
                                        </p:cTn>
                                        <p:tgtEl>
                                          <p:spTgt spid="23"/>
                                        </p:tgtEl>
                                        <p:attrNameLst>
                                          <p:attrName>style.visibility</p:attrName>
                                        </p:attrNameLst>
                                      </p:cBhvr>
                                      <p:to>
                                        <p:strVal val="visible"/>
                                      </p:to>
                                    </p:set>
                                  </p:childTnLst>
                                </p:cTn>
                              </p:par>
                            </p:childTnLst>
                          </p:cTn>
                        </p:par>
                        <p:par>
                          <p:cTn id="87" fill="hold">
                            <p:stCondLst>
                              <p:cond delay="2000"/>
                            </p:stCondLst>
                            <p:childTnLst>
                              <p:par>
                                <p:cTn id="88" presetID="1" presetClass="exit" presetSubtype="0" fill="hold" nodeType="afterEffect">
                                  <p:stCondLst>
                                    <p:cond delay="500"/>
                                  </p:stCondLst>
                                  <p:childTnLst>
                                    <p:set>
                                      <p:cBhvr>
                                        <p:cTn id="89" dur="1" fill="hold">
                                          <p:stCondLst>
                                            <p:cond delay="0"/>
                                          </p:stCondLst>
                                        </p:cTn>
                                        <p:tgtEl>
                                          <p:spTgt spid="23"/>
                                        </p:tgtEl>
                                        <p:attrNameLst>
                                          <p:attrName>style.visibility</p:attrName>
                                        </p:attrNameLst>
                                      </p:cBhvr>
                                      <p:to>
                                        <p:strVal val="hidden"/>
                                      </p:to>
                                    </p:set>
                                  </p:childTnLst>
                                </p:cTn>
                              </p:par>
                              <p:par>
                                <p:cTn id="90" presetID="1" presetClass="entr" presetSubtype="0" fill="hold" nodeType="withEffect">
                                  <p:stCondLst>
                                    <p:cond delay="500"/>
                                  </p:stCondLst>
                                  <p:childTnLst>
                                    <p:set>
                                      <p:cBhvr>
                                        <p:cTn id="91" dur="1" fill="hold">
                                          <p:stCondLst>
                                            <p:cond delay="0"/>
                                          </p:stCondLst>
                                        </p:cTn>
                                        <p:tgtEl>
                                          <p:spTgt spid="24"/>
                                        </p:tgtEl>
                                        <p:attrNameLst>
                                          <p:attrName>style.visibility</p:attrName>
                                        </p:attrNameLst>
                                      </p:cBhvr>
                                      <p:to>
                                        <p:strVal val="visible"/>
                                      </p:to>
                                    </p:set>
                                  </p:childTnLst>
                                </p:cTn>
                              </p:par>
                            </p:childTnLst>
                          </p:cTn>
                        </p:par>
                        <p:par>
                          <p:cTn id="92" fill="hold">
                            <p:stCondLst>
                              <p:cond delay="2500"/>
                            </p:stCondLst>
                            <p:childTnLst>
                              <p:par>
                                <p:cTn id="93" presetID="1" presetClass="exit" presetSubtype="0" fill="hold" nodeType="afterEffect">
                                  <p:stCondLst>
                                    <p:cond delay="500"/>
                                  </p:stCondLst>
                                  <p:childTnLst>
                                    <p:set>
                                      <p:cBhvr>
                                        <p:cTn id="94" dur="1" fill="hold">
                                          <p:stCondLst>
                                            <p:cond delay="0"/>
                                          </p:stCondLst>
                                        </p:cTn>
                                        <p:tgtEl>
                                          <p:spTgt spid="24"/>
                                        </p:tgtEl>
                                        <p:attrNameLst>
                                          <p:attrName>style.visibility</p:attrName>
                                        </p:attrNameLst>
                                      </p:cBhvr>
                                      <p:to>
                                        <p:strVal val="hidden"/>
                                      </p:to>
                                    </p:set>
                                  </p:childTnLst>
                                </p:cTn>
                              </p:par>
                              <p:par>
                                <p:cTn id="95" presetID="1" presetClass="entr" presetSubtype="0" fill="hold" nodeType="withEffect">
                                  <p:stCondLst>
                                    <p:cond delay="500"/>
                                  </p:stCondLst>
                                  <p:childTnLst>
                                    <p:set>
                                      <p:cBhvr>
                                        <p:cTn id="96" dur="1" fill="hold">
                                          <p:stCondLst>
                                            <p:cond delay="0"/>
                                          </p:stCondLst>
                                        </p:cTn>
                                        <p:tgtEl>
                                          <p:spTgt spid="25"/>
                                        </p:tgtEl>
                                        <p:attrNameLst>
                                          <p:attrName>style.visibility</p:attrName>
                                        </p:attrNameLst>
                                      </p:cBhvr>
                                      <p:to>
                                        <p:strVal val="visible"/>
                                      </p:to>
                                    </p:set>
                                  </p:childTnLst>
                                </p:cTn>
                              </p:par>
                            </p:childTnLst>
                          </p:cTn>
                        </p:par>
                        <p:par>
                          <p:cTn id="97" fill="hold">
                            <p:stCondLst>
                              <p:cond delay="3000"/>
                            </p:stCondLst>
                            <p:childTnLst>
                              <p:par>
                                <p:cTn id="98" presetID="1" presetClass="exit" presetSubtype="0" fill="hold" nodeType="afterEffect">
                                  <p:stCondLst>
                                    <p:cond delay="500"/>
                                  </p:stCondLst>
                                  <p:childTnLst>
                                    <p:set>
                                      <p:cBhvr>
                                        <p:cTn id="99" dur="1" fill="hold">
                                          <p:stCondLst>
                                            <p:cond delay="0"/>
                                          </p:stCondLst>
                                        </p:cTn>
                                        <p:tgtEl>
                                          <p:spTgt spid="25"/>
                                        </p:tgtEl>
                                        <p:attrNameLst>
                                          <p:attrName>style.visibility</p:attrName>
                                        </p:attrNameLst>
                                      </p:cBhvr>
                                      <p:to>
                                        <p:strVal val="hidden"/>
                                      </p:to>
                                    </p:set>
                                  </p:childTnLst>
                                </p:cTn>
                              </p:par>
                              <p:par>
                                <p:cTn id="100" presetID="1" presetClass="entr" presetSubtype="0" fill="hold" nodeType="withEffect">
                                  <p:stCondLst>
                                    <p:cond delay="500"/>
                                  </p:stCondLst>
                                  <p:childTnLst>
                                    <p:set>
                                      <p:cBhvr>
                                        <p:cTn id="101" dur="1" fill="hold">
                                          <p:stCondLst>
                                            <p:cond delay="0"/>
                                          </p:stCondLst>
                                        </p:cTn>
                                        <p:tgtEl>
                                          <p:spTgt spid="26"/>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nodeType="clickEffect">
                                  <p:stCondLst>
                                    <p:cond delay="0"/>
                                  </p:stCondLst>
                                  <p:childTnLst>
                                    <p:set>
                                      <p:cBhvr>
                                        <p:cTn id="105" dur="1" fill="hold">
                                          <p:stCondLst>
                                            <p:cond delay="0"/>
                                          </p:stCondLst>
                                        </p:cTn>
                                        <p:tgtEl>
                                          <p:spTgt spid="36">
                                            <p:txEl>
                                              <p:pRg st="8" end="8"/>
                                            </p:txEl>
                                          </p:spTgt>
                                        </p:tgtEl>
                                        <p:attrNameLst>
                                          <p:attrName>style.visibility</p:attrName>
                                        </p:attrNameLst>
                                      </p:cBhvr>
                                      <p:to>
                                        <p:strVal val="visible"/>
                                      </p:to>
                                    </p:set>
                                  </p:childTnLst>
                                </p:cTn>
                              </p:par>
                            </p:childTnLst>
                          </p:cTn>
                        </p:par>
                      </p:childTnLst>
                    </p:cTn>
                  </p:par>
                  <p:par>
                    <p:cTn id="106" fill="hold">
                      <p:stCondLst>
                        <p:cond delay="indefinite"/>
                      </p:stCondLst>
                      <p:childTnLst>
                        <p:par>
                          <p:cTn id="107" fill="hold">
                            <p:stCondLst>
                              <p:cond delay="0"/>
                            </p:stCondLst>
                            <p:childTnLst>
                              <p:par>
                                <p:cTn id="108" presetID="1" presetClass="exit" presetSubtype="0" fill="hold" nodeType="clickEffect">
                                  <p:stCondLst>
                                    <p:cond delay="0"/>
                                  </p:stCondLst>
                                  <p:childTnLst>
                                    <p:set>
                                      <p:cBhvr>
                                        <p:cTn id="109" dur="1" fill="hold">
                                          <p:stCondLst>
                                            <p:cond delay="0"/>
                                          </p:stCondLst>
                                        </p:cTn>
                                        <p:tgtEl>
                                          <p:spTgt spid="26"/>
                                        </p:tgtEl>
                                        <p:attrNameLst>
                                          <p:attrName>style.visibility</p:attrName>
                                        </p:attrNameLst>
                                      </p:cBhvr>
                                      <p:to>
                                        <p:strVal val="hidden"/>
                                      </p:to>
                                    </p:set>
                                  </p:childTnLst>
                                </p:cTn>
                              </p:par>
                              <p:par>
                                <p:cTn id="110" presetID="1" presetClass="entr" presetSubtype="0" fill="hold" nodeType="withEffect">
                                  <p:stCondLst>
                                    <p:cond delay="0"/>
                                  </p:stCondLst>
                                  <p:childTnLst>
                                    <p:set>
                                      <p:cBhvr>
                                        <p:cTn id="111" dur="1" fill="hold">
                                          <p:stCondLst>
                                            <p:cond delay="0"/>
                                          </p:stCondLst>
                                        </p:cTn>
                                        <p:tgtEl>
                                          <p:spTgt spid="27"/>
                                        </p:tgtEl>
                                        <p:attrNameLst>
                                          <p:attrName>style.visibility</p:attrName>
                                        </p:attrNameLst>
                                      </p:cBhvr>
                                      <p:to>
                                        <p:strVal val="visible"/>
                                      </p:to>
                                    </p:set>
                                  </p:childTnLst>
                                </p:cTn>
                              </p:par>
                              <p:par>
                                <p:cTn id="112" presetID="1" presetClass="entr" presetSubtype="0" fill="hold" nodeType="withEffect">
                                  <p:stCondLst>
                                    <p:cond delay="0"/>
                                  </p:stCondLst>
                                  <p:childTnLst>
                                    <p:set>
                                      <p:cBhvr>
                                        <p:cTn id="113" dur="1" fill="hold">
                                          <p:stCondLst>
                                            <p:cond delay="0"/>
                                          </p:stCondLst>
                                        </p:cTn>
                                        <p:tgtEl>
                                          <p:spTgt spid="36">
                                            <p:txEl>
                                              <p:pRg st="9" end="9"/>
                                            </p:txEl>
                                          </p:spTgt>
                                        </p:tgtEl>
                                        <p:attrNameLst>
                                          <p:attrName>style.visibility</p:attrName>
                                        </p:attrNameLst>
                                      </p:cBhvr>
                                      <p:to>
                                        <p:strVal val="visible"/>
                                      </p:to>
                                    </p:set>
                                  </p:childTnLst>
                                </p:cTn>
                              </p:par>
                            </p:childTnLst>
                          </p:cTn>
                        </p:par>
                      </p:childTnLst>
                    </p:cTn>
                  </p:par>
                  <p:par>
                    <p:cTn id="114" fill="hold">
                      <p:stCondLst>
                        <p:cond delay="indefinite"/>
                      </p:stCondLst>
                      <p:childTnLst>
                        <p:par>
                          <p:cTn id="115" fill="hold">
                            <p:stCondLst>
                              <p:cond delay="0"/>
                            </p:stCondLst>
                            <p:childTnLst>
                              <p:par>
                                <p:cTn id="116" presetID="1" presetClass="exit" presetSubtype="0" fill="hold" nodeType="clickEffect">
                                  <p:stCondLst>
                                    <p:cond delay="0"/>
                                  </p:stCondLst>
                                  <p:childTnLst>
                                    <p:set>
                                      <p:cBhvr>
                                        <p:cTn id="117" dur="1" fill="hold">
                                          <p:stCondLst>
                                            <p:cond delay="0"/>
                                          </p:stCondLst>
                                        </p:cTn>
                                        <p:tgtEl>
                                          <p:spTgt spid="27"/>
                                        </p:tgtEl>
                                        <p:attrNameLst>
                                          <p:attrName>style.visibility</p:attrName>
                                        </p:attrNameLst>
                                      </p:cBhvr>
                                      <p:to>
                                        <p:strVal val="hidden"/>
                                      </p:to>
                                    </p:set>
                                  </p:childTnLst>
                                </p:cTn>
                              </p:par>
                              <p:par>
                                <p:cTn id="118" presetID="1" presetClass="entr" presetSubtype="0" fill="hold" nodeType="withEffect">
                                  <p:stCondLst>
                                    <p:cond delay="0"/>
                                  </p:stCondLst>
                                  <p:childTnLst>
                                    <p:set>
                                      <p:cBhvr>
                                        <p:cTn id="119" dur="1" fill="hold">
                                          <p:stCondLst>
                                            <p:cond delay="0"/>
                                          </p:stCondLst>
                                        </p:cTn>
                                        <p:tgtEl>
                                          <p:spTgt spid="28"/>
                                        </p:tgtEl>
                                        <p:attrNameLst>
                                          <p:attrName>style.visibility</p:attrName>
                                        </p:attrNameLst>
                                      </p:cBhvr>
                                      <p:to>
                                        <p:strVal val="visible"/>
                                      </p:to>
                                    </p:set>
                                  </p:childTnLst>
                                </p:cTn>
                              </p:par>
                              <p:par>
                                <p:cTn id="120" presetID="1" presetClass="entr" presetSubtype="0" fill="hold" nodeType="withEffect">
                                  <p:stCondLst>
                                    <p:cond delay="0"/>
                                  </p:stCondLst>
                                  <p:childTnLst>
                                    <p:set>
                                      <p:cBhvr>
                                        <p:cTn id="121" dur="1" fill="hold">
                                          <p:stCondLst>
                                            <p:cond delay="0"/>
                                          </p:stCondLst>
                                        </p:cTn>
                                        <p:tgtEl>
                                          <p:spTgt spid="36">
                                            <p:txEl>
                                              <p:pRg st="10" end="10"/>
                                            </p:txEl>
                                          </p:spTgt>
                                        </p:tgtEl>
                                        <p:attrNameLst>
                                          <p:attrName>style.visibility</p:attrName>
                                        </p:attrNameLst>
                                      </p:cBhvr>
                                      <p:to>
                                        <p:strVal val="visible"/>
                                      </p:to>
                                    </p:set>
                                  </p:childTnLst>
                                </p:cTn>
                              </p:par>
                            </p:childTnLst>
                          </p:cTn>
                        </p:par>
                      </p:childTnLst>
                    </p:cTn>
                  </p:par>
                  <p:par>
                    <p:cTn id="122" fill="hold">
                      <p:stCondLst>
                        <p:cond delay="indefinite"/>
                      </p:stCondLst>
                      <p:childTnLst>
                        <p:par>
                          <p:cTn id="123" fill="hold">
                            <p:stCondLst>
                              <p:cond delay="0"/>
                            </p:stCondLst>
                            <p:childTnLst>
                              <p:par>
                                <p:cTn id="124" presetID="1" presetClass="exit" presetSubtype="0" fill="hold" nodeType="clickEffect">
                                  <p:stCondLst>
                                    <p:cond delay="0"/>
                                  </p:stCondLst>
                                  <p:childTnLst>
                                    <p:set>
                                      <p:cBhvr>
                                        <p:cTn id="125" dur="1" fill="hold">
                                          <p:stCondLst>
                                            <p:cond delay="0"/>
                                          </p:stCondLst>
                                        </p:cTn>
                                        <p:tgtEl>
                                          <p:spTgt spid="28"/>
                                        </p:tgtEl>
                                        <p:attrNameLst>
                                          <p:attrName>style.visibility</p:attrName>
                                        </p:attrNameLst>
                                      </p:cBhvr>
                                      <p:to>
                                        <p:strVal val="hidden"/>
                                      </p:to>
                                    </p:set>
                                  </p:childTnLst>
                                </p:cTn>
                              </p:par>
                              <p:par>
                                <p:cTn id="126" presetID="1" presetClass="entr" presetSubtype="0" fill="hold" nodeType="withEffect">
                                  <p:stCondLst>
                                    <p:cond delay="0"/>
                                  </p:stCondLst>
                                  <p:childTnLst>
                                    <p:set>
                                      <p:cBhvr>
                                        <p:cTn id="127" dur="1" fill="hold">
                                          <p:stCondLst>
                                            <p:cond delay="0"/>
                                          </p:stCondLst>
                                        </p:cTn>
                                        <p:tgtEl>
                                          <p:spTgt spid="29"/>
                                        </p:tgtEl>
                                        <p:attrNameLst>
                                          <p:attrName>style.visibility</p:attrName>
                                        </p:attrNameLst>
                                      </p:cBhvr>
                                      <p:to>
                                        <p:strVal val="visible"/>
                                      </p:to>
                                    </p:set>
                                  </p:childTnLst>
                                </p:cTn>
                              </p:par>
                              <p:par>
                                <p:cTn id="128" presetID="1" presetClass="entr" presetSubtype="0" fill="hold" nodeType="withEffect">
                                  <p:stCondLst>
                                    <p:cond delay="0"/>
                                  </p:stCondLst>
                                  <p:childTnLst>
                                    <p:set>
                                      <p:cBhvr>
                                        <p:cTn id="129" dur="1" fill="hold">
                                          <p:stCondLst>
                                            <p:cond delay="0"/>
                                          </p:stCondLst>
                                        </p:cTn>
                                        <p:tgtEl>
                                          <p:spTgt spid="36">
                                            <p:txEl>
                                              <p:pRg st="11" end="11"/>
                                            </p:txEl>
                                          </p:spTgt>
                                        </p:tgtEl>
                                        <p:attrNameLst>
                                          <p:attrName>style.visibility</p:attrName>
                                        </p:attrNameLst>
                                      </p:cBhvr>
                                      <p:to>
                                        <p:strVal val="visible"/>
                                      </p:to>
                                    </p:set>
                                  </p:childTnLst>
                                </p:cTn>
                              </p:par>
                              <p:par>
                                <p:cTn id="130" presetID="1" presetClass="exit" presetSubtype="0" fill="hold" nodeType="withEffect">
                                  <p:stCondLst>
                                    <p:cond delay="0"/>
                                  </p:stCondLst>
                                  <p:childTnLst>
                                    <p:set>
                                      <p:cBhvr>
                                        <p:cTn id="131" dur="1" fill="hold">
                                          <p:stCondLst>
                                            <p:cond delay="0"/>
                                          </p:stCondLst>
                                        </p:cTn>
                                        <p:tgtEl>
                                          <p:spTgt spid="29"/>
                                        </p:tgtEl>
                                        <p:attrNameLst>
                                          <p:attrName>style.visibility</p:attrName>
                                        </p:attrNameLst>
                                      </p:cBhvr>
                                      <p:to>
                                        <p:strVal val="hidden"/>
                                      </p:to>
                                    </p:set>
                                  </p:childTnLst>
                                </p:cTn>
                              </p:par>
                              <p:par>
                                <p:cTn id="132" presetID="1" presetClass="entr" presetSubtype="0" fill="hold" nodeType="withEffect">
                                  <p:stCondLst>
                                    <p:cond delay="0"/>
                                  </p:stCondLst>
                                  <p:childTnLst>
                                    <p:set>
                                      <p:cBhvr>
                                        <p:cTn id="133" dur="1" fill="hold">
                                          <p:stCondLst>
                                            <p:cond delay="0"/>
                                          </p:stCondLst>
                                        </p:cTn>
                                        <p:tgtEl>
                                          <p:spTgt spid="30"/>
                                        </p:tgtEl>
                                        <p:attrNameLst>
                                          <p:attrName>style.visibility</p:attrName>
                                        </p:attrNameLst>
                                      </p:cBhvr>
                                      <p:to>
                                        <p:strVal val="visible"/>
                                      </p:to>
                                    </p:set>
                                  </p:childTnLst>
                                </p:cTn>
                              </p:par>
                            </p:childTnLst>
                          </p:cTn>
                        </p:par>
                      </p:childTnLst>
                    </p:cTn>
                  </p:par>
                  <p:par>
                    <p:cTn id="134" fill="hold">
                      <p:stCondLst>
                        <p:cond delay="indefinite"/>
                      </p:stCondLst>
                      <p:childTnLst>
                        <p:par>
                          <p:cTn id="135" fill="hold">
                            <p:stCondLst>
                              <p:cond delay="0"/>
                            </p:stCondLst>
                            <p:childTnLst>
                              <p:par>
                                <p:cTn id="136" presetID="1" presetClass="exit" presetSubtype="0" fill="hold" nodeType="clickEffect">
                                  <p:stCondLst>
                                    <p:cond delay="0"/>
                                  </p:stCondLst>
                                  <p:childTnLst>
                                    <p:set>
                                      <p:cBhvr>
                                        <p:cTn id="137" dur="1" fill="hold">
                                          <p:stCondLst>
                                            <p:cond delay="0"/>
                                          </p:stCondLst>
                                        </p:cTn>
                                        <p:tgtEl>
                                          <p:spTgt spid="30"/>
                                        </p:tgtEl>
                                        <p:attrNameLst>
                                          <p:attrName>style.visibility</p:attrName>
                                        </p:attrNameLst>
                                      </p:cBhvr>
                                      <p:to>
                                        <p:strVal val="hidden"/>
                                      </p:to>
                                    </p:set>
                                  </p:childTnLst>
                                </p:cTn>
                              </p:par>
                              <p:par>
                                <p:cTn id="138" presetID="1" presetClass="entr" presetSubtype="0" fill="hold" nodeType="withEffect">
                                  <p:stCondLst>
                                    <p:cond delay="0"/>
                                  </p:stCondLst>
                                  <p:childTnLst>
                                    <p:set>
                                      <p:cBhvr>
                                        <p:cTn id="139" dur="1" fill="hold">
                                          <p:stCondLst>
                                            <p:cond delay="0"/>
                                          </p:stCondLst>
                                        </p:cTn>
                                        <p:tgtEl>
                                          <p:spTgt spid="31"/>
                                        </p:tgtEl>
                                        <p:attrNameLst>
                                          <p:attrName>style.visibility</p:attrName>
                                        </p:attrNameLst>
                                      </p:cBhvr>
                                      <p:to>
                                        <p:strVal val="visible"/>
                                      </p:to>
                                    </p:set>
                                  </p:childTnLst>
                                </p:cTn>
                              </p:par>
                            </p:childTnLst>
                          </p:cTn>
                        </p:par>
                      </p:childTnLst>
                    </p:cTn>
                  </p:par>
                  <p:par>
                    <p:cTn id="140" fill="hold">
                      <p:stCondLst>
                        <p:cond delay="indefinite"/>
                      </p:stCondLst>
                      <p:childTnLst>
                        <p:par>
                          <p:cTn id="141" fill="hold">
                            <p:stCondLst>
                              <p:cond delay="0"/>
                            </p:stCondLst>
                            <p:childTnLst>
                              <p:par>
                                <p:cTn id="142" presetID="1" presetClass="exit" presetSubtype="0" fill="hold" nodeType="clickEffect">
                                  <p:stCondLst>
                                    <p:cond delay="0"/>
                                  </p:stCondLst>
                                  <p:childTnLst>
                                    <p:set>
                                      <p:cBhvr>
                                        <p:cTn id="143" dur="1" fill="hold">
                                          <p:stCondLst>
                                            <p:cond delay="0"/>
                                          </p:stCondLst>
                                        </p:cTn>
                                        <p:tgtEl>
                                          <p:spTgt spid="31"/>
                                        </p:tgtEl>
                                        <p:attrNameLst>
                                          <p:attrName>style.visibility</p:attrName>
                                        </p:attrNameLst>
                                      </p:cBhvr>
                                      <p:to>
                                        <p:strVal val="hidden"/>
                                      </p:to>
                                    </p:set>
                                  </p:childTnLst>
                                </p:cTn>
                              </p:par>
                              <p:par>
                                <p:cTn id="144" presetID="1" presetClass="entr" presetSubtype="0" fill="hold" nodeType="withEffect">
                                  <p:stCondLst>
                                    <p:cond delay="0"/>
                                  </p:stCondLst>
                                  <p:childTnLst>
                                    <p:set>
                                      <p:cBhvr>
                                        <p:cTn id="145" dur="1" fill="hold">
                                          <p:stCondLst>
                                            <p:cond delay="0"/>
                                          </p:stCondLst>
                                        </p:cTn>
                                        <p:tgtEl>
                                          <p:spTgt spid="32"/>
                                        </p:tgtEl>
                                        <p:attrNameLst>
                                          <p:attrName>style.visibility</p:attrName>
                                        </p:attrNameLst>
                                      </p:cBhvr>
                                      <p:to>
                                        <p:strVal val="visible"/>
                                      </p:to>
                                    </p:set>
                                  </p:childTnLst>
                                </p:cTn>
                              </p:par>
                            </p:childTnLst>
                          </p:cTn>
                        </p:par>
                      </p:childTnLst>
                    </p:cTn>
                  </p:par>
                  <p:par>
                    <p:cTn id="146" fill="hold">
                      <p:stCondLst>
                        <p:cond delay="indefinite"/>
                      </p:stCondLst>
                      <p:childTnLst>
                        <p:par>
                          <p:cTn id="147" fill="hold">
                            <p:stCondLst>
                              <p:cond delay="0"/>
                            </p:stCondLst>
                            <p:childTnLst>
                              <p:par>
                                <p:cTn id="148" presetID="1" presetClass="exit" presetSubtype="0" fill="hold" nodeType="clickEffect">
                                  <p:stCondLst>
                                    <p:cond delay="0"/>
                                  </p:stCondLst>
                                  <p:childTnLst>
                                    <p:set>
                                      <p:cBhvr>
                                        <p:cTn id="149" dur="1" fill="hold">
                                          <p:stCondLst>
                                            <p:cond delay="0"/>
                                          </p:stCondLst>
                                        </p:cTn>
                                        <p:tgtEl>
                                          <p:spTgt spid="32"/>
                                        </p:tgtEl>
                                        <p:attrNameLst>
                                          <p:attrName>style.visibility</p:attrName>
                                        </p:attrNameLst>
                                      </p:cBhvr>
                                      <p:to>
                                        <p:strVal val="hidden"/>
                                      </p:to>
                                    </p:set>
                                  </p:childTnLst>
                                </p:cTn>
                              </p:par>
                              <p:par>
                                <p:cTn id="150" presetID="1" presetClass="entr" presetSubtype="0" fill="hold" nodeType="withEffect">
                                  <p:stCondLst>
                                    <p:cond delay="0"/>
                                  </p:stCondLst>
                                  <p:childTnLst>
                                    <p:set>
                                      <p:cBhvr>
                                        <p:cTn id="151" dur="1" fill="hold">
                                          <p:stCondLst>
                                            <p:cond delay="0"/>
                                          </p:stCondLst>
                                        </p:cTn>
                                        <p:tgtEl>
                                          <p:spTgt spid="33"/>
                                        </p:tgtEl>
                                        <p:attrNameLst>
                                          <p:attrName>style.visibility</p:attrName>
                                        </p:attrNameLst>
                                      </p:cBhvr>
                                      <p:to>
                                        <p:strVal val="visible"/>
                                      </p:to>
                                    </p:set>
                                  </p:childTnLst>
                                </p:cTn>
                              </p:par>
                            </p:childTnLst>
                          </p:cTn>
                        </p:par>
                      </p:childTnLst>
                    </p:cTn>
                  </p:par>
                  <p:par>
                    <p:cTn id="152" fill="hold">
                      <p:stCondLst>
                        <p:cond delay="indefinite"/>
                      </p:stCondLst>
                      <p:childTnLst>
                        <p:par>
                          <p:cTn id="153" fill="hold">
                            <p:stCondLst>
                              <p:cond delay="0"/>
                            </p:stCondLst>
                            <p:childTnLst>
                              <p:par>
                                <p:cTn id="154" presetID="1" presetClass="exit" presetSubtype="0" fill="hold" nodeType="clickEffect">
                                  <p:stCondLst>
                                    <p:cond delay="0"/>
                                  </p:stCondLst>
                                  <p:childTnLst>
                                    <p:set>
                                      <p:cBhvr>
                                        <p:cTn id="155" dur="1" fill="hold">
                                          <p:stCondLst>
                                            <p:cond delay="0"/>
                                          </p:stCondLst>
                                        </p:cTn>
                                        <p:tgtEl>
                                          <p:spTgt spid="33"/>
                                        </p:tgtEl>
                                        <p:attrNameLst>
                                          <p:attrName>style.visibility</p:attrName>
                                        </p:attrNameLst>
                                      </p:cBhvr>
                                      <p:to>
                                        <p:strVal val="hidden"/>
                                      </p:to>
                                    </p:set>
                                  </p:childTnLst>
                                </p:cTn>
                              </p:par>
                              <p:par>
                                <p:cTn id="156" presetID="1" presetClass="entr" presetSubtype="0" fill="hold" nodeType="withEffect">
                                  <p:stCondLst>
                                    <p:cond delay="0"/>
                                  </p:stCondLst>
                                  <p:childTnLst>
                                    <p:set>
                                      <p:cBhvr>
                                        <p:cTn id="157" dur="1" fill="hold">
                                          <p:stCondLst>
                                            <p:cond delay="0"/>
                                          </p:stCondLst>
                                        </p:cTn>
                                        <p:tgtEl>
                                          <p:spTgt spid="35"/>
                                        </p:tgtEl>
                                        <p:attrNameLst>
                                          <p:attrName>style.visibility</p:attrName>
                                        </p:attrNameLst>
                                      </p:cBhvr>
                                      <p:to>
                                        <p:strVal val="visible"/>
                                      </p:to>
                                    </p:set>
                                  </p:childTnLst>
                                </p:cTn>
                              </p:par>
                            </p:childTnLst>
                          </p:cTn>
                        </p:par>
                      </p:childTnLst>
                    </p:cTn>
                  </p:par>
                  <p:par>
                    <p:cTn id="158" fill="hold">
                      <p:stCondLst>
                        <p:cond delay="indefinite"/>
                      </p:stCondLst>
                      <p:childTnLst>
                        <p:par>
                          <p:cTn id="159" fill="hold">
                            <p:stCondLst>
                              <p:cond delay="0"/>
                            </p:stCondLst>
                            <p:childTnLst>
                              <p:par>
                                <p:cTn id="160" presetID="1" presetClass="entr" presetSubtype="0" fill="hold" nodeType="clickEffect">
                                  <p:stCondLst>
                                    <p:cond delay="0"/>
                                  </p:stCondLst>
                                  <p:childTnLst>
                                    <p:set>
                                      <p:cBhvr>
                                        <p:cTn id="161"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atvideotoposhort">
            <a:hlinkClick r:id="" action="ppaction://media"/>
          </p:cNvPr>
          <p:cNvPicPr>
            <a:picLocks noGrp="1" noChangeAspect="1"/>
          </p:cNvPicPr>
          <p:nvPr>
            <p:ph idx="1"/>
            <a:videoFile r:link="rId1"/>
            <p:extLst>
              <p:ext uri="{DAA4B4D4-6D71-4841-9C94-3DE7FCFB9230}">
                <p14:media xmlns:p14="http://schemas.microsoft.com/office/powerpoint/2010/main" r:embed="rId2">
                  <p14:trim end="9016"/>
                  <p14:bmkLst>
                    <p14:bmk name="Bookmark 1" time="21158.272"/>
                  </p14:bmkLst>
                </p14:media>
              </p:ext>
            </p:extLst>
          </p:nvPr>
        </p:nvPicPr>
        <p:blipFill>
          <a:blip r:embed="rId5"/>
          <a:stretch>
            <a:fillRect/>
          </a:stretch>
        </p:blipFill>
        <p:spPr>
          <a:xfrm>
            <a:off x="-1504623" y="908860"/>
            <a:ext cx="10381615" cy="4924562"/>
          </a:xfrm>
        </p:spPr>
      </p:pic>
      <p:sp>
        <p:nvSpPr>
          <p:cNvPr id="2" name="Title 1"/>
          <p:cNvSpPr>
            <a:spLocks noGrp="1"/>
          </p:cNvSpPr>
          <p:nvPr>
            <p:ph type="title"/>
          </p:nvPr>
        </p:nvSpPr>
        <p:spPr/>
        <p:txBody>
          <a:bodyPr/>
          <a:lstStyle/>
          <a:p>
            <a:r>
              <a:rPr lang="en-CA" dirty="0" smtClean="0"/>
              <a:t>Topological operators</a:t>
            </a:r>
            <a:endParaRPr lang="en-CA" dirty="0"/>
          </a:p>
        </p:txBody>
      </p:sp>
      <p:sp>
        <p:nvSpPr>
          <p:cNvPr id="7" name="Date Placeholder 6"/>
          <p:cNvSpPr>
            <a:spLocks noGrp="1"/>
          </p:cNvSpPr>
          <p:nvPr>
            <p:ph type="dt" sz="half" idx="10"/>
          </p:nvPr>
        </p:nvSpPr>
        <p:spPr/>
        <p:txBody>
          <a:bodyPr/>
          <a:lstStyle/>
          <a:p>
            <a:r>
              <a:rPr lang="en-US" smtClean="0"/>
              <a:t>August 13, 2014</a:t>
            </a:r>
            <a:endParaRPr lang="en-US" dirty="0"/>
          </a:p>
        </p:txBody>
      </p:sp>
      <p:sp>
        <p:nvSpPr>
          <p:cNvPr id="8" name="Footer Placeholder 7"/>
          <p:cNvSpPr>
            <a:spLocks noGrp="1"/>
          </p:cNvSpPr>
          <p:nvPr>
            <p:ph type="ftr" sz="quarter" idx="11"/>
          </p:nvPr>
        </p:nvSpPr>
        <p:spPr/>
        <p:txBody>
          <a:bodyPr/>
          <a:lstStyle/>
          <a:p>
            <a:r>
              <a:rPr lang="fr-FR" smtClean="0"/>
              <a:t>SIGGRAPH 2014 - Vector Graphics Complexes</a:t>
            </a:r>
            <a:endParaRPr lang="en-US" dirty="0"/>
          </a:p>
        </p:txBody>
      </p:sp>
      <p:sp>
        <p:nvSpPr>
          <p:cNvPr id="9" name="Slide Number Placeholder 8"/>
          <p:cNvSpPr>
            <a:spLocks noGrp="1"/>
          </p:cNvSpPr>
          <p:nvPr>
            <p:ph type="sldNum" sz="quarter" idx="12"/>
          </p:nvPr>
        </p:nvSpPr>
        <p:spPr/>
        <p:txBody>
          <a:bodyPr/>
          <a:lstStyle/>
          <a:p>
            <a:fld id="{4CE482DC-2269-4F26-9D2A-7E44B1A4CD85}" type="slidenum">
              <a:rPr lang="en-US" smtClean="0"/>
              <a:pPr/>
              <a:t>11</a:t>
            </a:fld>
            <a:endParaRPr lang="en-US" dirty="0"/>
          </a:p>
        </p:txBody>
      </p:sp>
      <p:sp>
        <p:nvSpPr>
          <p:cNvPr id="12" name="Content Placeholder 2"/>
          <p:cNvSpPr txBox="1">
            <a:spLocks/>
          </p:cNvSpPr>
          <p:nvPr/>
        </p:nvSpPr>
        <p:spPr>
          <a:xfrm>
            <a:off x="8833166" y="1008180"/>
            <a:ext cx="3991985" cy="4649435"/>
          </a:xfrm>
          <a:prstGeom prst="rect">
            <a:avLst/>
          </a:prstGeom>
          <a:noFill/>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1">
              <a:buFont typeface="Arial" panose="020B0604020202020204" pitchFamily="34" charset="0"/>
              <a:buChar char="•"/>
            </a:pPr>
            <a:r>
              <a:rPr lang="en-CA" sz="2400" dirty="0" smtClean="0"/>
              <a:t>Glue vertices &amp; edges</a:t>
            </a:r>
          </a:p>
          <a:p>
            <a:pPr lvl="1">
              <a:buFont typeface="Arial" panose="020B0604020202020204" pitchFamily="34" charset="0"/>
              <a:buChar char="•"/>
            </a:pPr>
            <a:r>
              <a:rPr lang="en-CA" sz="2400" dirty="0" smtClean="0"/>
              <a:t>Cut edges &amp; faces</a:t>
            </a:r>
          </a:p>
          <a:p>
            <a:pPr lvl="1">
              <a:buFont typeface="Arial" panose="020B0604020202020204" pitchFamily="34" charset="0"/>
              <a:buChar char="•"/>
            </a:pPr>
            <a:r>
              <a:rPr lang="en-CA" sz="2400" dirty="0" smtClean="0"/>
              <a:t>Unglue</a:t>
            </a:r>
          </a:p>
          <a:p>
            <a:pPr lvl="1">
              <a:buFont typeface="Arial" panose="020B0604020202020204" pitchFamily="34" charset="0"/>
              <a:buChar char="•"/>
            </a:pPr>
            <a:r>
              <a:rPr lang="en-CA" sz="2400" dirty="0" smtClean="0"/>
              <a:t>Uncut</a:t>
            </a:r>
          </a:p>
        </p:txBody>
      </p:sp>
      <p:cxnSp>
        <p:nvCxnSpPr>
          <p:cNvPr id="14" name="Straight Connector 13"/>
          <p:cNvCxnSpPr/>
          <p:nvPr/>
        </p:nvCxnSpPr>
        <p:spPr>
          <a:xfrm flipH="1">
            <a:off x="1528137" y="887745"/>
            <a:ext cx="99517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1629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2" presetClass="mediacall" presetSubtype="0" fill="hold" nodeType="withEffect">
                                  <p:stCondLst>
                                    <p:cond delay="0"/>
                                  </p:stCondLst>
                                  <p:childTnLst>
                                    <p:cmd type="call" cmd="togglePause">
                                      <p:cBhvr>
                                        <p:cTn id="8"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6"/>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Cut: simple case</a:t>
            </a:r>
            <a:endParaRPr lang="en-CA" dirty="0"/>
          </a:p>
        </p:txBody>
      </p:sp>
      <p:pic>
        <p:nvPicPr>
          <p:cNvPr id="10" name="Content Placeholder 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721313" y="1007587"/>
            <a:ext cx="2426812" cy="2062571"/>
          </a:xfrm>
        </p:spPr>
      </p:pic>
      <p:sp>
        <p:nvSpPr>
          <p:cNvPr id="7" name="Date Placeholder 6"/>
          <p:cNvSpPr>
            <a:spLocks noGrp="1"/>
          </p:cNvSpPr>
          <p:nvPr>
            <p:ph type="dt" sz="half" idx="10"/>
          </p:nvPr>
        </p:nvSpPr>
        <p:spPr/>
        <p:txBody>
          <a:bodyPr/>
          <a:lstStyle/>
          <a:p>
            <a:r>
              <a:rPr lang="en-US" smtClean="0"/>
              <a:t>August 13, 2014</a:t>
            </a:r>
            <a:endParaRPr lang="en-US" dirty="0"/>
          </a:p>
        </p:txBody>
      </p:sp>
      <p:sp>
        <p:nvSpPr>
          <p:cNvPr id="8" name="Footer Placeholder 7"/>
          <p:cNvSpPr>
            <a:spLocks noGrp="1"/>
          </p:cNvSpPr>
          <p:nvPr>
            <p:ph type="ftr" sz="quarter" idx="11"/>
          </p:nvPr>
        </p:nvSpPr>
        <p:spPr/>
        <p:txBody>
          <a:bodyPr/>
          <a:lstStyle/>
          <a:p>
            <a:r>
              <a:rPr lang="fr-FR" smtClean="0"/>
              <a:t>SIGGRAPH 2014 - Vector Graphics Complexes</a:t>
            </a:r>
            <a:endParaRPr lang="en-US" dirty="0"/>
          </a:p>
        </p:txBody>
      </p:sp>
      <p:sp>
        <p:nvSpPr>
          <p:cNvPr id="9" name="Slide Number Placeholder 8"/>
          <p:cNvSpPr>
            <a:spLocks noGrp="1"/>
          </p:cNvSpPr>
          <p:nvPr>
            <p:ph type="sldNum" sz="quarter" idx="12"/>
          </p:nvPr>
        </p:nvSpPr>
        <p:spPr/>
        <p:txBody>
          <a:bodyPr/>
          <a:lstStyle/>
          <a:p>
            <a:fld id="{4CE482DC-2269-4F26-9D2A-7E44B1A4CD85}" type="slidenum">
              <a:rPr lang="en-US" smtClean="0"/>
              <a:pPr/>
              <a:t>12</a:t>
            </a:fld>
            <a:endParaRPr lang="en-US" dirty="0"/>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280" y="1007586"/>
            <a:ext cx="2461920" cy="2062571"/>
          </a:xfrm>
          <a:prstGeom prst="rect">
            <a:avLst/>
          </a:prstGeom>
        </p:spPr>
      </p:pic>
      <p:grpSp>
        <p:nvGrpSpPr>
          <p:cNvPr id="4" name="Group 3"/>
          <p:cNvGrpSpPr/>
          <p:nvPr/>
        </p:nvGrpSpPr>
        <p:grpSpPr>
          <a:xfrm>
            <a:off x="3790163" y="1428828"/>
            <a:ext cx="793127" cy="699978"/>
            <a:chOff x="5586319" y="2052282"/>
            <a:chExt cx="1235350" cy="699978"/>
          </a:xfrm>
        </p:grpSpPr>
        <p:sp>
          <p:nvSpPr>
            <p:cNvPr id="19" name="Right Arrow 18"/>
            <p:cNvSpPr/>
            <p:nvPr/>
          </p:nvSpPr>
          <p:spPr>
            <a:xfrm>
              <a:off x="5586319" y="2517606"/>
              <a:ext cx="1235350" cy="234654"/>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CA"/>
            </a:p>
          </p:txBody>
        </p:sp>
        <p:sp>
          <p:nvSpPr>
            <p:cNvPr id="20" name="TextBox 19"/>
            <p:cNvSpPr txBox="1"/>
            <p:nvPr/>
          </p:nvSpPr>
          <p:spPr>
            <a:xfrm>
              <a:off x="5586319" y="2052282"/>
              <a:ext cx="684802" cy="523220"/>
            </a:xfrm>
            <a:prstGeom prst="rect">
              <a:avLst/>
            </a:prstGeom>
            <a:noFill/>
          </p:spPr>
          <p:txBody>
            <a:bodyPr wrap="none" rtlCol="0">
              <a:spAutoFit/>
            </a:bodyPr>
            <a:lstStyle/>
            <a:p>
              <a:r>
                <a:rPr lang="en-CA" sz="2800" dirty="0" smtClean="0"/>
                <a:t>Cut</a:t>
              </a:r>
              <a:endParaRPr lang="en-CA" sz="2800" dirty="0"/>
            </a:p>
          </p:txBody>
        </p:sp>
      </p:grpSp>
      <p:sp>
        <p:nvSpPr>
          <p:cNvPr id="3" name="TextBox 2"/>
          <p:cNvSpPr txBox="1"/>
          <p:nvPr/>
        </p:nvSpPr>
        <p:spPr>
          <a:xfrm>
            <a:off x="-159634" y="3196399"/>
            <a:ext cx="4975747" cy="2678225"/>
          </a:xfrm>
          <a:prstGeom prst="rect">
            <a:avLst/>
          </a:prstGeom>
        </p:spPr>
        <p:txBody>
          <a:bodyPr vert="horz" wrap="square" lIns="0" tIns="45720" rIns="0" bIns="45720" rtlCol="0">
            <a:noAutofit/>
          </a:bodyPr>
          <a:lstStyle/>
          <a:p>
            <a:pPr algn="ctr"/>
            <a:r>
              <a:rPr lang="en-CA" sz="2800" dirty="0" smtClean="0"/>
              <a:t>v</a:t>
            </a:r>
            <a:r>
              <a:rPr lang="en-CA" sz="2800" baseline="-25000" dirty="0" smtClean="0"/>
              <a:t>1</a:t>
            </a:r>
          </a:p>
          <a:p>
            <a:pPr algn="ctr"/>
            <a:r>
              <a:rPr lang="en-CA" sz="2800" dirty="0" smtClean="0"/>
              <a:t>v</a:t>
            </a:r>
            <a:r>
              <a:rPr lang="en-CA" sz="2800" baseline="-25000" dirty="0" smtClean="0"/>
              <a:t>2</a:t>
            </a:r>
          </a:p>
          <a:p>
            <a:pPr algn="ctr"/>
            <a:r>
              <a:rPr lang="en-CA" sz="2800" dirty="0" smtClean="0"/>
              <a:t>e</a:t>
            </a:r>
            <a:r>
              <a:rPr lang="en-CA" sz="2800" baseline="-25000" dirty="0" smtClean="0"/>
              <a:t>1</a:t>
            </a:r>
            <a:r>
              <a:rPr lang="en-CA" sz="2800" dirty="0" smtClean="0"/>
              <a:t> = (v</a:t>
            </a:r>
            <a:r>
              <a:rPr lang="en-CA" sz="2800" baseline="-25000" dirty="0" smtClean="0"/>
              <a:t>1</a:t>
            </a:r>
            <a:r>
              <a:rPr lang="en-CA" sz="2800" dirty="0" smtClean="0"/>
              <a:t>, v</a:t>
            </a:r>
            <a:r>
              <a:rPr lang="en-CA" sz="2800" baseline="-25000" dirty="0" smtClean="0"/>
              <a:t>2</a:t>
            </a:r>
            <a:r>
              <a:rPr lang="en-CA" sz="2800" dirty="0" smtClean="0"/>
              <a:t>)</a:t>
            </a:r>
          </a:p>
          <a:p>
            <a:pPr algn="ctr"/>
            <a:r>
              <a:rPr lang="en-CA" sz="2800" dirty="0" smtClean="0"/>
              <a:t>e</a:t>
            </a:r>
            <a:r>
              <a:rPr lang="en-CA" sz="2800" baseline="-25000" dirty="0" smtClean="0"/>
              <a:t>2</a:t>
            </a:r>
            <a:r>
              <a:rPr lang="en-CA" sz="2800" dirty="0" smtClean="0"/>
              <a:t> = (v</a:t>
            </a:r>
            <a:r>
              <a:rPr lang="en-CA" sz="2800" baseline="-25000" dirty="0" smtClean="0"/>
              <a:t>2</a:t>
            </a:r>
            <a:r>
              <a:rPr lang="en-CA" sz="2800" dirty="0" smtClean="0"/>
              <a:t>, v</a:t>
            </a:r>
            <a:r>
              <a:rPr lang="en-CA" sz="2800" baseline="-25000" dirty="0" smtClean="0"/>
              <a:t>1</a:t>
            </a:r>
            <a:r>
              <a:rPr lang="en-CA" sz="2800" dirty="0" smtClean="0"/>
              <a:t>)</a:t>
            </a:r>
            <a:endParaRPr lang="en-CA" sz="2800" dirty="0"/>
          </a:p>
          <a:p>
            <a:pPr marL="0" indent="0" algn="ctr">
              <a:lnSpc>
                <a:spcPct val="100000"/>
              </a:lnSpc>
              <a:buNone/>
            </a:pPr>
            <a:endParaRPr lang="en-CA" sz="2400" dirty="0" smtClean="0"/>
          </a:p>
        </p:txBody>
      </p:sp>
      <p:sp>
        <p:nvSpPr>
          <p:cNvPr id="14" name="Rectangle 13"/>
          <p:cNvSpPr/>
          <p:nvPr/>
        </p:nvSpPr>
        <p:spPr>
          <a:xfrm>
            <a:off x="1720608" y="4832466"/>
            <a:ext cx="942985" cy="75333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p:cNvSpPr/>
          <p:nvPr/>
        </p:nvSpPr>
        <p:spPr>
          <a:xfrm>
            <a:off x="1115911" y="1007586"/>
            <a:ext cx="942985" cy="75333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TextBox 15"/>
          <p:cNvSpPr txBox="1"/>
          <p:nvPr/>
        </p:nvSpPr>
        <p:spPr>
          <a:xfrm>
            <a:off x="3446845" y="3588578"/>
            <a:ext cx="4975747" cy="1130098"/>
          </a:xfrm>
          <a:prstGeom prst="rect">
            <a:avLst/>
          </a:prstGeom>
        </p:spPr>
        <p:txBody>
          <a:bodyPr vert="horz" wrap="square" lIns="0" tIns="45720" rIns="0" bIns="45720" rtlCol="0">
            <a:noAutofit/>
          </a:bodyPr>
          <a:lstStyle/>
          <a:p>
            <a:pPr algn="ctr"/>
            <a:r>
              <a:rPr lang="en-CA" sz="2800" dirty="0" smtClean="0"/>
              <a:t>f</a:t>
            </a:r>
            <a:r>
              <a:rPr lang="en-CA" sz="2800" baseline="-25000" dirty="0" smtClean="0"/>
              <a:t>1</a:t>
            </a:r>
            <a:r>
              <a:rPr lang="en-CA" sz="2800" dirty="0" smtClean="0"/>
              <a:t> = [ e</a:t>
            </a:r>
            <a:r>
              <a:rPr lang="en-CA" sz="2800" baseline="-25000" dirty="0" smtClean="0"/>
              <a:t>1</a:t>
            </a:r>
            <a:r>
              <a:rPr lang="en-CA" sz="2800" baseline="30000" dirty="0" smtClean="0"/>
              <a:t>+</a:t>
            </a:r>
            <a:r>
              <a:rPr lang="en-CA" sz="2800" dirty="0" smtClean="0"/>
              <a:t> ; </a:t>
            </a:r>
            <a:r>
              <a:rPr lang="en-CA" sz="2800" dirty="0" err="1" smtClean="0"/>
              <a:t>e</a:t>
            </a:r>
            <a:r>
              <a:rPr lang="en-CA" sz="2800" baseline="-25000" dirty="0" err="1" smtClean="0"/>
              <a:t>cut</a:t>
            </a:r>
            <a:r>
              <a:rPr lang="en-CA" sz="2800" baseline="30000" dirty="0" smtClean="0"/>
              <a:t>+</a:t>
            </a:r>
            <a:r>
              <a:rPr lang="en-CA" sz="2800" dirty="0" smtClean="0"/>
              <a:t> ]</a:t>
            </a:r>
          </a:p>
          <a:p>
            <a:pPr algn="ctr"/>
            <a:r>
              <a:rPr lang="en-CA" sz="2800" dirty="0" smtClean="0"/>
              <a:t>f</a:t>
            </a:r>
            <a:r>
              <a:rPr lang="en-CA" sz="2800" baseline="-25000" dirty="0" smtClean="0"/>
              <a:t>2</a:t>
            </a:r>
            <a:r>
              <a:rPr lang="en-CA" sz="2800" dirty="0" smtClean="0"/>
              <a:t> </a:t>
            </a:r>
            <a:r>
              <a:rPr lang="en-CA" sz="2800" dirty="0"/>
              <a:t>= [ </a:t>
            </a:r>
            <a:r>
              <a:rPr lang="en-CA" sz="2800" dirty="0" smtClean="0"/>
              <a:t>e</a:t>
            </a:r>
            <a:r>
              <a:rPr lang="en-CA" sz="2800" baseline="-25000" dirty="0" smtClean="0"/>
              <a:t>2</a:t>
            </a:r>
            <a:r>
              <a:rPr lang="en-CA" sz="2800" baseline="30000" dirty="0" smtClean="0"/>
              <a:t>+</a:t>
            </a:r>
            <a:r>
              <a:rPr lang="en-CA" sz="2800" dirty="0" smtClean="0"/>
              <a:t> ; </a:t>
            </a:r>
            <a:r>
              <a:rPr lang="en-CA" sz="2800" dirty="0" err="1" smtClean="0"/>
              <a:t>e</a:t>
            </a:r>
            <a:r>
              <a:rPr lang="en-CA" sz="2800" baseline="-25000" dirty="0" err="1" smtClean="0"/>
              <a:t>cut</a:t>
            </a:r>
            <a:r>
              <a:rPr lang="en-CA" sz="2800" baseline="30000" dirty="0" smtClean="0"/>
              <a:t>-</a:t>
            </a:r>
            <a:r>
              <a:rPr lang="en-CA" sz="2800" dirty="0" smtClean="0"/>
              <a:t> </a:t>
            </a:r>
            <a:r>
              <a:rPr lang="en-CA" sz="2800" dirty="0"/>
              <a:t>]</a:t>
            </a:r>
          </a:p>
          <a:p>
            <a:pPr algn="ctr"/>
            <a:endParaRPr lang="en-CA" sz="2800" dirty="0" smtClean="0"/>
          </a:p>
          <a:p>
            <a:pPr algn="ctr"/>
            <a:endParaRPr lang="en-CA" sz="2800" dirty="0"/>
          </a:p>
          <a:p>
            <a:pPr marL="0" indent="0" algn="ctr">
              <a:lnSpc>
                <a:spcPct val="100000"/>
              </a:lnSpc>
              <a:buNone/>
            </a:pPr>
            <a:endParaRPr lang="en-CA" sz="2800" dirty="0" smtClean="0"/>
          </a:p>
        </p:txBody>
      </p:sp>
      <p:sp>
        <p:nvSpPr>
          <p:cNvPr id="17" name="TextBox 16"/>
          <p:cNvSpPr txBox="1"/>
          <p:nvPr/>
        </p:nvSpPr>
        <p:spPr>
          <a:xfrm>
            <a:off x="-57540" y="4895433"/>
            <a:ext cx="4975747" cy="614065"/>
          </a:xfrm>
          <a:prstGeom prst="rect">
            <a:avLst/>
          </a:prstGeom>
        </p:spPr>
        <p:txBody>
          <a:bodyPr vert="horz" wrap="square" lIns="0" tIns="45720" rIns="0" bIns="45720" rtlCol="0">
            <a:noAutofit/>
          </a:bodyPr>
          <a:lstStyle/>
          <a:p>
            <a:pPr algn="ctr"/>
            <a:r>
              <a:rPr lang="en-CA" sz="2800" dirty="0" smtClean="0"/>
              <a:t>f = [ e</a:t>
            </a:r>
            <a:r>
              <a:rPr lang="en-CA" sz="2800" baseline="-25000" dirty="0" smtClean="0"/>
              <a:t>1</a:t>
            </a:r>
            <a:r>
              <a:rPr lang="en-CA" sz="2800" baseline="30000" dirty="0" smtClean="0"/>
              <a:t>+</a:t>
            </a:r>
            <a:r>
              <a:rPr lang="en-CA" sz="2800" dirty="0" smtClean="0"/>
              <a:t> ; e</a:t>
            </a:r>
            <a:r>
              <a:rPr lang="en-CA" sz="2800" baseline="-25000" dirty="0" smtClean="0"/>
              <a:t>2</a:t>
            </a:r>
            <a:r>
              <a:rPr lang="en-CA" sz="2800" baseline="30000" dirty="0" smtClean="0"/>
              <a:t>+</a:t>
            </a:r>
            <a:r>
              <a:rPr lang="en-CA" sz="2800" dirty="0" smtClean="0"/>
              <a:t> ]</a:t>
            </a:r>
          </a:p>
          <a:p>
            <a:pPr algn="ctr"/>
            <a:endParaRPr lang="en-CA" sz="2800" dirty="0"/>
          </a:p>
          <a:p>
            <a:pPr marL="0" indent="0" algn="ctr">
              <a:lnSpc>
                <a:spcPct val="100000"/>
              </a:lnSpc>
              <a:buNone/>
            </a:pPr>
            <a:endParaRPr lang="en-CA" sz="2400" dirty="0" smtClean="0"/>
          </a:p>
        </p:txBody>
      </p:sp>
      <p:sp>
        <p:nvSpPr>
          <p:cNvPr id="27" name="TextBox 26"/>
          <p:cNvSpPr txBox="1"/>
          <p:nvPr/>
        </p:nvSpPr>
        <p:spPr>
          <a:xfrm>
            <a:off x="2816604" y="1623473"/>
            <a:ext cx="4975747" cy="655408"/>
          </a:xfrm>
          <a:prstGeom prst="rect">
            <a:avLst/>
          </a:prstGeom>
        </p:spPr>
        <p:txBody>
          <a:bodyPr vert="horz" wrap="square" lIns="0" tIns="45720" rIns="0" bIns="45720" rtlCol="0">
            <a:noAutofit/>
          </a:bodyPr>
          <a:lstStyle/>
          <a:p>
            <a:pPr algn="ctr"/>
            <a:r>
              <a:rPr lang="en-CA" sz="3600" dirty="0" smtClean="0"/>
              <a:t>GEOMETRY</a:t>
            </a:r>
          </a:p>
          <a:p>
            <a:pPr algn="ctr"/>
            <a:endParaRPr lang="en-CA" sz="3600" dirty="0"/>
          </a:p>
          <a:p>
            <a:pPr marL="0" indent="0" algn="ctr">
              <a:lnSpc>
                <a:spcPct val="100000"/>
              </a:lnSpc>
              <a:buNone/>
            </a:pPr>
            <a:endParaRPr lang="en-CA" sz="3600" dirty="0" smtClean="0"/>
          </a:p>
        </p:txBody>
      </p:sp>
      <p:sp>
        <p:nvSpPr>
          <p:cNvPr id="28" name="TextBox 27"/>
          <p:cNvSpPr txBox="1"/>
          <p:nvPr/>
        </p:nvSpPr>
        <p:spPr>
          <a:xfrm>
            <a:off x="2816603" y="3808099"/>
            <a:ext cx="4975747" cy="655408"/>
          </a:xfrm>
          <a:prstGeom prst="rect">
            <a:avLst/>
          </a:prstGeom>
        </p:spPr>
        <p:txBody>
          <a:bodyPr vert="horz" wrap="square" lIns="0" tIns="45720" rIns="0" bIns="45720" rtlCol="0">
            <a:noAutofit/>
          </a:bodyPr>
          <a:lstStyle/>
          <a:p>
            <a:pPr algn="ctr"/>
            <a:r>
              <a:rPr lang="en-CA" sz="3600" dirty="0" smtClean="0"/>
              <a:t>TOPOLOGY</a:t>
            </a:r>
          </a:p>
        </p:txBody>
      </p:sp>
    </p:spTree>
    <p:extLst>
      <p:ext uri="{BB962C8B-B14F-4D97-AF65-F5344CB8AC3E}">
        <p14:creationId xmlns:p14="http://schemas.microsoft.com/office/powerpoint/2010/main" val="360765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3">
                                            <p:txEl>
                                              <p:pRg st="0" end="0"/>
                                            </p:txEl>
                                          </p:spTgt>
                                        </p:tgtEl>
                                      </p:cBhvr>
                                    </p:animEffect>
                                    <p:set>
                                      <p:cBhvr>
                                        <p:cTn id="49" dur="1" fill="hold">
                                          <p:stCondLst>
                                            <p:cond delay="499"/>
                                          </p:stCondLst>
                                        </p:cTn>
                                        <p:tgtEl>
                                          <p:spTgt spid="3">
                                            <p:txEl>
                                              <p:pRg st="0" end="0"/>
                                            </p:txEl>
                                          </p:spTgt>
                                        </p:tgtEl>
                                        <p:attrNameLst>
                                          <p:attrName>style.visibility</p:attrName>
                                        </p:attrNameLst>
                                      </p:cBhvr>
                                      <p:to>
                                        <p:strVal val="hidden"/>
                                      </p:to>
                                    </p:set>
                                  </p:childTnLst>
                                </p:cTn>
                              </p:par>
                              <p:par>
                                <p:cTn id="50" presetID="10" presetClass="exit" presetSubtype="0" fill="hold" grpId="0" nodeType="withEffect">
                                  <p:stCondLst>
                                    <p:cond delay="0"/>
                                  </p:stCondLst>
                                  <p:childTnLst>
                                    <p:animEffect transition="out" filter="fade">
                                      <p:cBhvr>
                                        <p:cTn id="51" dur="500"/>
                                        <p:tgtEl>
                                          <p:spTgt spid="3">
                                            <p:txEl>
                                              <p:pRg st="1" end="1"/>
                                            </p:txEl>
                                          </p:spTgt>
                                        </p:tgtEl>
                                      </p:cBhvr>
                                    </p:animEffect>
                                    <p:set>
                                      <p:cBhvr>
                                        <p:cTn id="52" dur="1" fill="hold">
                                          <p:stCondLst>
                                            <p:cond delay="499"/>
                                          </p:stCondLst>
                                        </p:cTn>
                                        <p:tgtEl>
                                          <p:spTgt spid="3">
                                            <p:txEl>
                                              <p:pRg st="1" end="1"/>
                                            </p:txEl>
                                          </p:spTgt>
                                        </p:tgtEl>
                                        <p:attrNameLst>
                                          <p:attrName>style.visibility</p:attrName>
                                        </p:attrNameLst>
                                      </p:cBhvr>
                                      <p:to>
                                        <p:strVal val="hidden"/>
                                      </p:to>
                                    </p:set>
                                  </p:childTnLst>
                                </p:cTn>
                              </p:par>
                              <p:par>
                                <p:cTn id="53" presetID="10" presetClass="exit" presetSubtype="0" fill="hold" grpId="0" nodeType="withEffect">
                                  <p:stCondLst>
                                    <p:cond delay="0"/>
                                  </p:stCondLst>
                                  <p:childTnLst>
                                    <p:animEffect transition="out" filter="fade">
                                      <p:cBhvr>
                                        <p:cTn id="54" dur="500"/>
                                        <p:tgtEl>
                                          <p:spTgt spid="3">
                                            <p:txEl>
                                              <p:pRg st="2" end="2"/>
                                            </p:txEl>
                                          </p:spTgt>
                                        </p:tgtEl>
                                      </p:cBhvr>
                                    </p:animEffect>
                                    <p:set>
                                      <p:cBhvr>
                                        <p:cTn id="55" dur="1" fill="hold">
                                          <p:stCondLst>
                                            <p:cond delay="499"/>
                                          </p:stCondLst>
                                        </p:cTn>
                                        <p:tgtEl>
                                          <p:spTgt spid="3">
                                            <p:txEl>
                                              <p:pRg st="2" end="2"/>
                                            </p:txEl>
                                          </p:spTgt>
                                        </p:tgtEl>
                                        <p:attrNameLst>
                                          <p:attrName>style.visibility</p:attrName>
                                        </p:attrNameLst>
                                      </p:cBhvr>
                                      <p:to>
                                        <p:strVal val="hidden"/>
                                      </p:to>
                                    </p:set>
                                  </p:childTnLst>
                                </p:cTn>
                              </p:par>
                              <p:par>
                                <p:cTn id="56" presetID="10" presetClass="exit" presetSubtype="0" fill="hold" grpId="0" nodeType="withEffect">
                                  <p:stCondLst>
                                    <p:cond delay="0"/>
                                  </p:stCondLst>
                                  <p:childTnLst>
                                    <p:animEffect transition="out" filter="fade">
                                      <p:cBhvr>
                                        <p:cTn id="57" dur="500"/>
                                        <p:tgtEl>
                                          <p:spTgt spid="3">
                                            <p:txEl>
                                              <p:pRg st="3" end="3"/>
                                            </p:txEl>
                                          </p:spTgt>
                                        </p:tgtEl>
                                      </p:cBhvr>
                                    </p:animEffect>
                                    <p:set>
                                      <p:cBhvr>
                                        <p:cTn id="58" dur="1" fill="hold">
                                          <p:stCondLst>
                                            <p:cond delay="499"/>
                                          </p:stCondLst>
                                        </p:cTn>
                                        <p:tgtEl>
                                          <p:spTgt spid="3">
                                            <p:txEl>
                                              <p:pRg st="3" end="3"/>
                                            </p:txEl>
                                          </p:spTgt>
                                        </p:tgtEl>
                                        <p:attrNameLst>
                                          <p:attrName>style.visibility</p:attrName>
                                        </p:attrNameLst>
                                      </p:cBhvr>
                                      <p:to>
                                        <p:strVal val="hidden"/>
                                      </p:to>
                                    </p:set>
                                  </p:childTnLst>
                                </p:cTn>
                              </p:par>
                              <p:par>
                                <p:cTn id="59" presetID="42" presetClass="path" presetSubtype="0" accel="50000" decel="50000" fill="hold" grpId="0" nodeType="withEffect">
                                  <p:stCondLst>
                                    <p:cond delay="0"/>
                                  </p:stCondLst>
                                  <p:childTnLst>
                                    <p:animMotion origin="layout" path="M -4.16667E-6 -3.7037E-7 L -4.16667E-6 -0.16227 " pathEditMode="relative" rAng="0" ptsTypes="AA">
                                      <p:cBhvr>
                                        <p:cTn id="60" dur="2000" fill="hold"/>
                                        <p:tgtEl>
                                          <p:spTgt spid="17">
                                            <p:txEl>
                                              <p:pRg st="0" end="0"/>
                                            </p:txEl>
                                          </p:spTgt>
                                        </p:tgtEl>
                                        <p:attrNameLst>
                                          <p:attrName>ppt_x</p:attrName>
                                          <p:attrName>ppt_y</p:attrName>
                                        </p:attrNameLst>
                                      </p:cBhvr>
                                      <p:rCtr x="0" y="-8125"/>
                                    </p:animMotion>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28"/>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0"/>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4"/>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42" presetClass="path" presetSubtype="0" accel="50000" decel="50000" fill="hold" nodeType="clickEffect">
                                  <p:stCondLst>
                                    <p:cond delay="0"/>
                                  </p:stCondLst>
                                  <p:childTnLst>
                                    <p:animMotion origin="layout" path="M 6.25E-7 7.40741E-7 L 6.25E-7 0.29375 " pathEditMode="relative" rAng="0" ptsTypes="AA">
                                      <p:cBhvr>
                                        <p:cTn id="78" dur="2000" fill="hold"/>
                                        <p:tgtEl>
                                          <p:spTgt spid="4"/>
                                        </p:tgtEl>
                                        <p:attrNameLst>
                                          <p:attrName>ppt_x</p:attrName>
                                          <p:attrName>ppt_y</p:attrName>
                                        </p:attrNameLst>
                                      </p:cBhvr>
                                      <p:rCtr x="0" y="14676"/>
                                    </p:animMotion>
                                  </p:childTnLst>
                                </p:cTn>
                              </p:par>
                            </p:childTnLst>
                          </p:cTn>
                        </p:par>
                      </p:childTnLst>
                    </p:cTn>
                  </p:par>
                  <p:par>
                    <p:cTn id="79" fill="hold">
                      <p:stCondLst>
                        <p:cond delay="indefinite"/>
                      </p:stCondLst>
                      <p:childTnLst>
                        <p:par>
                          <p:cTn id="80" fill="hold">
                            <p:stCondLst>
                              <p:cond delay="0"/>
                            </p:stCondLst>
                            <p:childTnLst>
                              <p:par>
                                <p:cTn id="81" presetID="31" presetClass="exit" presetSubtype="0" fill="hold" nodeType="clickEffect">
                                  <p:stCondLst>
                                    <p:cond delay="0"/>
                                  </p:stCondLst>
                                  <p:childTnLst>
                                    <p:anim calcmode="lin" valueType="num">
                                      <p:cBhvr>
                                        <p:cTn id="82" dur="1000"/>
                                        <p:tgtEl>
                                          <p:spTgt spid="10"/>
                                        </p:tgtEl>
                                        <p:attrNameLst>
                                          <p:attrName>ppt_w</p:attrName>
                                        </p:attrNameLst>
                                      </p:cBhvr>
                                      <p:tavLst>
                                        <p:tav tm="0">
                                          <p:val>
                                            <p:strVal val="ppt_w"/>
                                          </p:val>
                                        </p:tav>
                                        <p:tav tm="100000">
                                          <p:val>
                                            <p:fltVal val="0"/>
                                          </p:val>
                                        </p:tav>
                                      </p:tavLst>
                                    </p:anim>
                                    <p:anim calcmode="lin" valueType="num">
                                      <p:cBhvr>
                                        <p:cTn id="83" dur="1000"/>
                                        <p:tgtEl>
                                          <p:spTgt spid="10"/>
                                        </p:tgtEl>
                                        <p:attrNameLst>
                                          <p:attrName>ppt_h</p:attrName>
                                        </p:attrNameLst>
                                      </p:cBhvr>
                                      <p:tavLst>
                                        <p:tav tm="0">
                                          <p:val>
                                            <p:strVal val="ppt_h"/>
                                          </p:val>
                                        </p:tav>
                                        <p:tav tm="100000">
                                          <p:val>
                                            <p:fltVal val="0"/>
                                          </p:val>
                                        </p:tav>
                                      </p:tavLst>
                                    </p:anim>
                                    <p:anim calcmode="lin" valueType="num">
                                      <p:cBhvr>
                                        <p:cTn id="84" dur="1000"/>
                                        <p:tgtEl>
                                          <p:spTgt spid="10"/>
                                        </p:tgtEl>
                                        <p:attrNameLst>
                                          <p:attrName>style.rotation</p:attrName>
                                        </p:attrNameLst>
                                      </p:cBhvr>
                                      <p:tavLst>
                                        <p:tav tm="0">
                                          <p:val>
                                            <p:fltVal val="0"/>
                                          </p:val>
                                        </p:tav>
                                        <p:tav tm="100000">
                                          <p:val>
                                            <p:fltVal val="90"/>
                                          </p:val>
                                        </p:tav>
                                      </p:tavLst>
                                    </p:anim>
                                    <p:animEffect transition="out" filter="fade">
                                      <p:cBhvr>
                                        <p:cTn id="85" dur="1000"/>
                                        <p:tgtEl>
                                          <p:spTgt spid="10"/>
                                        </p:tgtEl>
                                      </p:cBhvr>
                                    </p:animEffect>
                                    <p:set>
                                      <p:cBhvr>
                                        <p:cTn id="86" dur="1" fill="hold">
                                          <p:stCondLst>
                                            <p:cond delay="999"/>
                                          </p:stCondLst>
                                        </p:cTn>
                                        <p:tgtEl>
                                          <p:spTgt spid="10"/>
                                        </p:tgtEl>
                                        <p:attrNameLst>
                                          <p:attrName>style.visibility</p:attrName>
                                        </p:attrNameLst>
                                      </p:cBhvr>
                                      <p:to>
                                        <p:strVal val="hidden"/>
                                      </p:to>
                                    </p:set>
                                  </p:childTnLst>
                                </p:cTn>
                              </p:par>
                              <p:par>
                                <p:cTn id="87" presetID="31" presetClass="exit" presetSubtype="0" fill="hold" nodeType="withEffect">
                                  <p:stCondLst>
                                    <p:cond delay="0"/>
                                  </p:stCondLst>
                                  <p:childTnLst>
                                    <p:anim calcmode="lin" valueType="num">
                                      <p:cBhvr>
                                        <p:cTn id="88" dur="1000"/>
                                        <p:tgtEl>
                                          <p:spTgt spid="12"/>
                                        </p:tgtEl>
                                        <p:attrNameLst>
                                          <p:attrName>ppt_w</p:attrName>
                                        </p:attrNameLst>
                                      </p:cBhvr>
                                      <p:tavLst>
                                        <p:tav tm="0">
                                          <p:val>
                                            <p:strVal val="ppt_w"/>
                                          </p:val>
                                        </p:tav>
                                        <p:tav tm="100000">
                                          <p:val>
                                            <p:fltVal val="0"/>
                                          </p:val>
                                        </p:tav>
                                      </p:tavLst>
                                    </p:anim>
                                    <p:anim calcmode="lin" valueType="num">
                                      <p:cBhvr>
                                        <p:cTn id="89" dur="1000"/>
                                        <p:tgtEl>
                                          <p:spTgt spid="12"/>
                                        </p:tgtEl>
                                        <p:attrNameLst>
                                          <p:attrName>ppt_h</p:attrName>
                                        </p:attrNameLst>
                                      </p:cBhvr>
                                      <p:tavLst>
                                        <p:tav tm="0">
                                          <p:val>
                                            <p:strVal val="ppt_h"/>
                                          </p:val>
                                        </p:tav>
                                        <p:tav tm="100000">
                                          <p:val>
                                            <p:fltVal val="0"/>
                                          </p:val>
                                        </p:tav>
                                      </p:tavLst>
                                    </p:anim>
                                    <p:anim calcmode="lin" valueType="num">
                                      <p:cBhvr>
                                        <p:cTn id="90" dur="1000"/>
                                        <p:tgtEl>
                                          <p:spTgt spid="12"/>
                                        </p:tgtEl>
                                        <p:attrNameLst>
                                          <p:attrName>style.rotation</p:attrName>
                                        </p:attrNameLst>
                                      </p:cBhvr>
                                      <p:tavLst>
                                        <p:tav tm="0">
                                          <p:val>
                                            <p:fltVal val="0"/>
                                          </p:val>
                                        </p:tav>
                                        <p:tav tm="100000">
                                          <p:val>
                                            <p:fltVal val="90"/>
                                          </p:val>
                                        </p:tav>
                                      </p:tavLst>
                                    </p:anim>
                                    <p:animEffect transition="out" filter="fade">
                                      <p:cBhvr>
                                        <p:cTn id="91" dur="1000"/>
                                        <p:tgtEl>
                                          <p:spTgt spid="12"/>
                                        </p:tgtEl>
                                      </p:cBhvr>
                                    </p:animEffect>
                                    <p:set>
                                      <p:cBhvr>
                                        <p:cTn id="92" dur="1" fill="hold">
                                          <p:stCondLst>
                                            <p:cond delay="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14" grpId="0" animBg="1"/>
      <p:bldP spid="14" grpId="1" animBg="1"/>
      <p:bldP spid="15" grpId="0" animBg="1"/>
      <p:bldP spid="15" grpId="1" animBg="1"/>
      <p:bldP spid="16" grpId="0"/>
      <p:bldP spid="17" grpId="0" build="allAtOnce"/>
      <p:bldP spid="27" grpId="0"/>
      <p:bldP spid="27" grpId="1"/>
      <p:bldP spid="28" grpId="0"/>
      <p:bldP spid="28"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Cut: </a:t>
            </a:r>
            <a:r>
              <a:rPr lang="en-CA" dirty="0" smtClean="0"/>
              <a:t>overlap case</a:t>
            </a:r>
            <a:endParaRPr lang="en-CA" dirty="0"/>
          </a:p>
        </p:txBody>
      </p:sp>
      <p:sp>
        <p:nvSpPr>
          <p:cNvPr id="7" name="Date Placeholder 6"/>
          <p:cNvSpPr>
            <a:spLocks noGrp="1"/>
          </p:cNvSpPr>
          <p:nvPr>
            <p:ph type="dt" sz="half" idx="10"/>
          </p:nvPr>
        </p:nvSpPr>
        <p:spPr/>
        <p:txBody>
          <a:bodyPr/>
          <a:lstStyle/>
          <a:p>
            <a:r>
              <a:rPr lang="en-US" smtClean="0"/>
              <a:t>August 13, 2014</a:t>
            </a:r>
            <a:endParaRPr lang="en-US" dirty="0"/>
          </a:p>
        </p:txBody>
      </p:sp>
      <p:sp>
        <p:nvSpPr>
          <p:cNvPr id="8" name="Footer Placeholder 7"/>
          <p:cNvSpPr>
            <a:spLocks noGrp="1"/>
          </p:cNvSpPr>
          <p:nvPr>
            <p:ph type="ftr" sz="quarter" idx="11"/>
          </p:nvPr>
        </p:nvSpPr>
        <p:spPr/>
        <p:txBody>
          <a:bodyPr/>
          <a:lstStyle/>
          <a:p>
            <a:r>
              <a:rPr lang="fr-FR" smtClean="0"/>
              <a:t>SIGGRAPH 2014 - Vector Graphics Complexes</a:t>
            </a:r>
            <a:endParaRPr lang="en-US" dirty="0"/>
          </a:p>
        </p:txBody>
      </p:sp>
      <p:sp>
        <p:nvSpPr>
          <p:cNvPr id="9" name="Slide Number Placeholder 8"/>
          <p:cNvSpPr>
            <a:spLocks noGrp="1"/>
          </p:cNvSpPr>
          <p:nvPr>
            <p:ph type="sldNum" sz="quarter" idx="12"/>
          </p:nvPr>
        </p:nvSpPr>
        <p:spPr/>
        <p:txBody>
          <a:bodyPr/>
          <a:lstStyle/>
          <a:p>
            <a:fld id="{4CE482DC-2269-4F26-9D2A-7E44B1A4CD85}" type="slidenum">
              <a:rPr lang="en-US" smtClean="0"/>
              <a:pPr/>
              <a:t>13</a:t>
            </a:fld>
            <a:endParaRPr lang="en-US" dirty="0"/>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3989" y="1035204"/>
            <a:ext cx="2092536" cy="2107403"/>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5871" y="928536"/>
            <a:ext cx="2077054" cy="2166070"/>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6249" y="1035204"/>
            <a:ext cx="2063346" cy="2107403"/>
          </a:xfrm>
          <a:prstGeom prst="rect">
            <a:avLst/>
          </a:prstGeom>
        </p:spPr>
      </p:pic>
      <p:grpSp>
        <p:nvGrpSpPr>
          <p:cNvPr id="26" name="Group 25"/>
          <p:cNvGrpSpPr/>
          <p:nvPr/>
        </p:nvGrpSpPr>
        <p:grpSpPr>
          <a:xfrm>
            <a:off x="3790163" y="3436205"/>
            <a:ext cx="793127" cy="699978"/>
            <a:chOff x="5586319" y="2052282"/>
            <a:chExt cx="1235350" cy="699978"/>
          </a:xfrm>
        </p:grpSpPr>
        <p:sp>
          <p:nvSpPr>
            <p:cNvPr id="27" name="Right Arrow 26"/>
            <p:cNvSpPr/>
            <p:nvPr/>
          </p:nvSpPr>
          <p:spPr>
            <a:xfrm>
              <a:off x="5586319" y="2517606"/>
              <a:ext cx="1235350" cy="234654"/>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CA"/>
            </a:p>
          </p:txBody>
        </p:sp>
        <p:sp>
          <p:nvSpPr>
            <p:cNvPr id="28" name="TextBox 27"/>
            <p:cNvSpPr txBox="1"/>
            <p:nvPr/>
          </p:nvSpPr>
          <p:spPr>
            <a:xfrm>
              <a:off x="5586319" y="2052282"/>
              <a:ext cx="684802" cy="523220"/>
            </a:xfrm>
            <a:prstGeom prst="rect">
              <a:avLst/>
            </a:prstGeom>
            <a:noFill/>
          </p:spPr>
          <p:txBody>
            <a:bodyPr wrap="none" rtlCol="0">
              <a:spAutoFit/>
            </a:bodyPr>
            <a:lstStyle/>
            <a:p>
              <a:r>
                <a:rPr lang="en-CA" sz="2800" dirty="0" smtClean="0"/>
                <a:t>Cut</a:t>
              </a:r>
              <a:endParaRPr lang="en-CA" sz="2800" dirty="0"/>
            </a:p>
          </p:txBody>
        </p:sp>
      </p:grpSp>
      <p:sp>
        <p:nvSpPr>
          <p:cNvPr id="29" name="TextBox 28"/>
          <p:cNvSpPr txBox="1"/>
          <p:nvPr/>
        </p:nvSpPr>
        <p:spPr>
          <a:xfrm>
            <a:off x="3446845" y="3588578"/>
            <a:ext cx="4975747" cy="1130098"/>
          </a:xfrm>
          <a:prstGeom prst="rect">
            <a:avLst/>
          </a:prstGeom>
        </p:spPr>
        <p:txBody>
          <a:bodyPr vert="horz" wrap="square" lIns="0" tIns="45720" rIns="0" bIns="45720" rtlCol="0">
            <a:noAutofit/>
          </a:bodyPr>
          <a:lstStyle/>
          <a:p>
            <a:pPr algn="ctr"/>
            <a:r>
              <a:rPr lang="en-CA" sz="2800" dirty="0" smtClean="0"/>
              <a:t>f</a:t>
            </a:r>
            <a:r>
              <a:rPr lang="en-CA" sz="2800" baseline="-25000" dirty="0" smtClean="0"/>
              <a:t>1</a:t>
            </a:r>
            <a:r>
              <a:rPr lang="en-CA" sz="2800" dirty="0" smtClean="0"/>
              <a:t> = [ e</a:t>
            </a:r>
            <a:r>
              <a:rPr lang="en-CA" sz="2800" baseline="-25000" dirty="0" smtClean="0"/>
              <a:t>1</a:t>
            </a:r>
            <a:r>
              <a:rPr lang="en-CA" sz="2800" baseline="30000" dirty="0" smtClean="0"/>
              <a:t>+</a:t>
            </a:r>
            <a:r>
              <a:rPr lang="en-CA" sz="2800" dirty="0" smtClean="0"/>
              <a:t> ; </a:t>
            </a:r>
            <a:r>
              <a:rPr lang="en-CA" sz="2800" dirty="0" err="1" smtClean="0"/>
              <a:t>e</a:t>
            </a:r>
            <a:r>
              <a:rPr lang="en-CA" sz="2800" baseline="-25000" dirty="0" err="1" smtClean="0"/>
              <a:t>cut</a:t>
            </a:r>
            <a:r>
              <a:rPr lang="en-CA" sz="2800" baseline="30000" dirty="0" smtClean="0"/>
              <a:t>+</a:t>
            </a:r>
            <a:r>
              <a:rPr lang="en-CA" sz="2800" dirty="0" smtClean="0"/>
              <a:t> ]</a:t>
            </a:r>
          </a:p>
          <a:p>
            <a:pPr algn="ctr"/>
            <a:r>
              <a:rPr lang="en-CA" sz="2800" dirty="0" smtClean="0"/>
              <a:t>f</a:t>
            </a:r>
            <a:r>
              <a:rPr lang="en-CA" sz="2800" baseline="-25000" dirty="0" smtClean="0"/>
              <a:t>2</a:t>
            </a:r>
            <a:r>
              <a:rPr lang="en-CA" sz="2800" dirty="0" smtClean="0"/>
              <a:t> </a:t>
            </a:r>
            <a:r>
              <a:rPr lang="en-CA" sz="2800" dirty="0"/>
              <a:t>= [ </a:t>
            </a:r>
            <a:r>
              <a:rPr lang="en-CA" sz="2800" dirty="0" smtClean="0"/>
              <a:t>e</a:t>
            </a:r>
            <a:r>
              <a:rPr lang="en-CA" sz="2800" baseline="-25000" dirty="0" smtClean="0"/>
              <a:t>2</a:t>
            </a:r>
            <a:r>
              <a:rPr lang="en-CA" sz="2800" baseline="30000" dirty="0" smtClean="0"/>
              <a:t>+</a:t>
            </a:r>
            <a:r>
              <a:rPr lang="en-CA" sz="2800" dirty="0" smtClean="0"/>
              <a:t> ; </a:t>
            </a:r>
            <a:r>
              <a:rPr lang="en-CA" sz="2800" dirty="0" err="1" smtClean="0"/>
              <a:t>e</a:t>
            </a:r>
            <a:r>
              <a:rPr lang="en-CA" sz="2800" baseline="-25000" dirty="0" err="1" smtClean="0"/>
              <a:t>cut</a:t>
            </a:r>
            <a:r>
              <a:rPr lang="en-CA" sz="2800" baseline="30000" dirty="0" smtClean="0"/>
              <a:t>-</a:t>
            </a:r>
            <a:r>
              <a:rPr lang="en-CA" sz="2800" dirty="0" smtClean="0"/>
              <a:t> </a:t>
            </a:r>
            <a:r>
              <a:rPr lang="en-CA" sz="2800" dirty="0"/>
              <a:t>]</a:t>
            </a:r>
          </a:p>
          <a:p>
            <a:pPr algn="ctr"/>
            <a:endParaRPr lang="en-CA" sz="2800" dirty="0" smtClean="0"/>
          </a:p>
          <a:p>
            <a:pPr algn="ctr"/>
            <a:endParaRPr lang="en-CA" sz="2800" dirty="0"/>
          </a:p>
          <a:p>
            <a:pPr marL="0" indent="0" algn="ctr">
              <a:lnSpc>
                <a:spcPct val="100000"/>
              </a:lnSpc>
              <a:buNone/>
            </a:pPr>
            <a:endParaRPr lang="en-CA" sz="2800" dirty="0" smtClean="0"/>
          </a:p>
        </p:txBody>
      </p:sp>
      <p:sp>
        <p:nvSpPr>
          <p:cNvPr id="30" name="TextBox 29"/>
          <p:cNvSpPr txBox="1"/>
          <p:nvPr/>
        </p:nvSpPr>
        <p:spPr>
          <a:xfrm>
            <a:off x="-57541" y="3790580"/>
            <a:ext cx="4975747" cy="614065"/>
          </a:xfrm>
          <a:prstGeom prst="rect">
            <a:avLst/>
          </a:prstGeom>
        </p:spPr>
        <p:txBody>
          <a:bodyPr vert="horz" wrap="square" lIns="0" tIns="45720" rIns="0" bIns="45720" rtlCol="0">
            <a:noAutofit/>
          </a:bodyPr>
          <a:lstStyle/>
          <a:p>
            <a:pPr algn="ctr"/>
            <a:r>
              <a:rPr lang="en-CA" sz="2800" dirty="0" smtClean="0"/>
              <a:t>f = [ e</a:t>
            </a:r>
            <a:r>
              <a:rPr lang="en-CA" sz="2800" baseline="-25000" dirty="0" smtClean="0"/>
              <a:t>1</a:t>
            </a:r>
            <a:r>
              <a:rPr lang="en-CA" sz="2800" baseline="30000" dirty="0" smtClean="0"/>
              <a:t>+</a:t>
            </a:r>
            <a:r>
              <a:rPr lang="en-CA" sz="2800" dirty="0" smtClean="0"/>
              <a:t> ; e</a:t>
            </a:r>
            <a:r>
              <a:rPr lang="en-CA" sz="2800" baseline="-25000" dirty="0" smtClean="0"/>
              <a:t>2</a:t>
            </a:r>
            <a:r>
              <a:rPr lang="en-CA" sz="2800" baseline="30000" dirty="0" smtClean="0"/>
              <a:t>+</a:t>
            </a:r>
            <a:r>
              <a:rPr lang="en-CA" sz="2800" dirty="0" smtClean="0"/>
              <a:t> ]</a:t>
            </a:r>
          </a:p>
          <a:p>
            <a:pPr algn="ctr"/>
            <a:endParaRPr lang="en-CA" sz="2800" dirty="0"/>
          </a:p>
          <a:p>
            <a:pPr marL="0" indent="0" algn="ctr">
              <a:lnSpc>
                <a:spcPct val="100000"/>
              </a:lnSpc>
              <a:buNone/>
            </a:pPr>
            <a:endParaRPr lang="en-CA" sz="2400" dirty="0" smtClean="0"/>
          </a:p>
        </p:txBody>
      </p:sp>
      <p:grpSp>
        <p:nvGrpSpPr>
          <p:cNvPr id="10" name="Group 9"/>
          <p:cNvGrpSpPr/>
          <p:nvPr/>
        </p:nvGrpSpPr>
        <p:grpSpPr>
          <a:xfrm>
            <a:off x="8140185" y="1381717"/>
            <a:ext cx="2612250" cy="2262945"/>
            <a:chOff x="985520" y="1518631"/>
            <a:chExt cx="2966720" cy="2570016"/>
          </a:xfrm>
        </p:grpSpPr>
        <p:sp>
          <p:nvSpPr>
            <p:cNvPr id="5" name="Rectangle 4"/>
            <p:cNvSpPr/>
            <p:nvPr/>
          </p:nvSpPr>
          <p:spPr>
            <a:xfrm>
              <a:off x="985520" y="2042050"/>
              <a:ext cx="2966720" cy="20465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1" name="Picture 3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69617" y="1518631"/>
              <a:ext cx="2461920" cy="2062571"/>
            </a:xfrm>
            <a:prstGeom prst="rect">
              <a:avLst/>
            </a:prstGeom>
          </p:spPr>
        </p:pic>
      </p:grpSp>
      <p:sp>
        <p:nvSpPr>
          <p:cNvPr id="35" name="TextBox 34"/>
          <p:cNvSpPr txBox="1"/>
          <p:nvPr/>
        </p:nvSpPr>
        <p:spPr>
          <a:xfrm>
            <a:off x="7412584" y="3790580"/>
            <a:ext cx="4975747" cy="1130098"/>
          </a:xfrm>
          <a:prstGeom prst="rect">
            <a:avLst/>
          </a:prstGeom>
        </p:spPr>
        <p:txBody>
          <a:bodyPr vert="horz" wrap="square" lIns="0" tIns="45720" rIns="0" bIns="45720" rtlCol="0">
            <a:noAutofit/>
          </a:bodyPr>
          <a:lstStyle/>
          <a:p>
            <a:pPr algn="ctr"/>
            <a:r>
              <a:rPr lang="en-CA" sz="2800" dirty="0" smtClean="0"/>
              <a:t>f = [ e</a:t>
            </a:r>
            <a:r>
              <a:rPr lang="en-CA" sz="2800" baseline="-25000" dirty="0" smtClean="0"/>
              <a:t>1</a:t>
            </a:r>
            <a:r>
              <a:rPr lang="en-CA" sz="2800" baseline="30000" dirty="0" smtClean="0"/>
              <a:t>+</a:t>
            </a:r>
            <a:r>
              <a:rPr lang="en-CA" sz="2800" dirty="0" smtClean="0"/>
              <a:t> ; </a:t>
            </a:r>
            <a:r>
              <a:rPr lang="en-CA" sz="2800" dirty="0" err="1" smtClean="0"/>
              <a:t>e</a:t>
            </a:r>
            <a:r>
              <a:rPr lang="en-CA" sz="2800" baseline="-25000" dirty="0" err="1" smtClean="0"/>
              <a:t>cut</a:t>
            </a:r>
            <a:r>
              <a:rPr lang="en-CA" sz="2800" baseline="30000" dirty="0" smtClean="0"/>
              <a:t>+</a:t>
            </a:r>
            <a:r>
              <a:rPr lang="en-CA" sz="2800" dirty="0"/>
              <a:t> </a:t>
            </a:r>
            <a:r>
              <a:rPr lang="en-CA" sz="2800" dirty="0" smtClean="0"/>
              <a:t>; e</a:t>
            </a:r>
            <a:r>
              <a:rPr lang="en-CA" sz="2800" baseline="-25000" dirty="0" smtClean="0"/>
              <a:t>2</a:t>
            </a:r>
            <a:r>
              <a:rPr lang="en-CA" sz="2800" baseline="30000" dirty="0" smtClean="0"/>
              <a:t>-</a:t>
            </a:r>
            <a:r>
              <a:rPr lang="en-CA" sz="2800" dirty="0" smtClean="0"/>
              <a:t> </a:t>
            </a:r>
            <a:r>
              <a:rPr lang="en-CA" sz="2800" dirty="0"/>
              <a:t>; </a:t>
            </a:r>
            <a:r>
              <a:rPr lang="en-CA" sz="2800" dirty="0" err="1" smtClean="0"/>
              <a:t>e</a:t>
            </a:r>
            <a:r>
              <a:rPr lang="en-CA" sz="2800" baseline="-25000" dirty="0" err="1" smtClean="0"/>
              <a:t>cut</a:t>
            </a:r>
            <a:r>
              <a:rPr lang="en-CA" sz="2800" baseline="30000" dirty="0" smtClean="0"/>
              <a:t>+</a:t>
            </a:r>
            <a:r>
              <a:rPr lang="en-CA" sz="2800" dirty="0" smtClean="0"/>
              <a:t> ]</a:t>
            </a:r>
          </a:p>
          <a:p>
            <a:pPr algn="ctr"/>
            <a:endParaRPr lang="en-CA" sz="2800" dirty="0"/>
          </a:p>
          <a:p>
            <a:pPr marL="0" indent="0" algn="ctr">
              <a:lnSpc>
                <a:spcPct val="100000"/>
              </a:lnSpc>
              <a:buNone/>
            </a:pPr>
            <a:endParaRPr lang="en-CA" sz="2800" dirty="0" smtClean="0"/>
          </a:p>
        </p:txBody>
      </p:sp>
      <p:grpSp>
        <p:nvGrpSpPr>
          <p:cNvPr id="13" name="Group 12"/>
          <p:cNvGrpSpPr/>
          <p:nvPr/>
        </p:nvGrpSpPr>
        <p:grpSpPr>
          <a:xfrm>
            <a:off x="325643" y="-3518509"/>
            <a:ext cx="10421247" cy="8827372"/>
            <a:chOff x="325643" y="-2895055"/>
            <a:chExt cx="10421247" cy="8827372"/>
          </a:xfrm>
        </p:grpSpPr>
        <p:sp>
          <p:nvSpPr>
            <p:cNvPr id="34" name="TextBox 33"/>
            <p:cNvSpPr txBox="1"/>
            <p:nvPr/>
          </p:nvSpPr>
          <p:spPr>
            <a:xfrm>
              <a:off x="5934718" y="5342130"/>
              <a:ext cx="876132" cy="523220"/>
            </a:xfrm>
            <a:prstGeom prst="rect">
              <a:avLst/>
            </a:prstGeom>
            <a:noFill/>
          </p:spPr>
          <p:txBody>
            <a:bodyPr wrap="square" rtlCol="0">
              <a:spAutoFit/>
            </a:bodyPr>
            <a:lstStyle/>
            <a:p>
              <a:r>
                <a:rPr lang="en-CA" sz="2800" dirty="0" smtClean="0"/>
                <a:t>Cut’</a:t>
              </a:r>
              <a:endParaRPr lang="en-CA" sz="2800" dirty="0"/>
            </a:p>
          </p:txBody>
        </p:sp>
        <p:sp>
          <p:nvSpPr>
            <p:cNvPr id="12" name="Circular Arrow 11"/>
            <p:cNvSpPr/>
            <p:nvPr/>
          </p:nvSpPr>
          <p:spPr>
            <a:xfrm rot="12842730" flipH="1">
              <a:off x="325643" y="-2895055"/>
              <a:ext cx="10421247" cy="8827372"/>
            </a:xfrm>
            <a:prstGeom prst="circularArrow">
              <a:avLst>
                <a:gd name="adj1" fmla="val 1566"/>
                <a:gd name="adj2" fmla="val 169593"/>
                <a:gd name="adj3" fmla="val 20491971"/>
                <a:gd name="adj4" fmla="val 16681294"/>
                <a:gd name="adj5" fmla="val 1883"/>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CA">
                <a:solidFill>
                  <a:schemeClr val="tx1"/>
                </a:solidFill>
              </a:endParaRPr>
            </a:p>
          </p:txBody>
        </p:sp>
      </p:grpSp>
      <p:sp>
        <p:nvSpPr>
          <p:cNvPr id="36" name="TextBox 35"/>
          <p:cNvSpPr txBox="1"/>
          <p:nvPr/>
        </p:nvSpPr>
        <p:spPr>
          <a:xfrm>
            <a:off x="3504364" y="1142367"/>
            <a:ext cx="5016756" cy="1289512"/>
          </a:xfrm>
          <a:prstGeom prst="rect">
            <a:avLst/>
          </a:prstGeom>
        </p:spPr>
        <p:txBody>
          <a:bodyPr vert="horz" wrap="square" lIns="0" tIns="45720" rIns="0" bIns="45720" rtlCol="0">
            <a:noAutofit/>
          </a:bodyPr>
          <a:lstStyle/>
          <a:p>
            <a:pPr algn="ctr"/>
            <a:r>
              <a:rPr lang="en-CA" sz="3200" dirty="0"/>
              <a:t>Same </a:t>
            </a:r>
            <a:r>
              <a:rPr lang="en-CA" sz="3200" dirty="0" smtClean="0"/>
              <a:t>topology</a:t>
            </a:r>
          </a:p>
          <a:p>
            <a:pPr algn="ctr"/>
            <a:r>
              <a:rPr lang="en-CA" sz="3200" dirty="0" smtClean="0"/>
              <a:t>Different </a:t>
            </a:r>
            <a:r>
              <a:rPr lang="en-CA" sz="3200" dirty="0"/>
              <a:t>geometry</a:t>
            </a:r>
          </a:p>
          <a:p>
            <a:pPr algn="ctr"/>
            <a:endParaRPr lang="en-CA" sz="3200" dirty="0" smtClean="0"/>
          </a:p>
        </p:txBody>
      </p:sp>
      <p:cxnSp>
        <p:nvCxnSpPr>
          <p:cNvPr id="4" name="Straight Arrow Connector 3"/>
          <p:cNvCxnSpPr/>
          <p:nvPr/>
        </p:nvCxnSpPr>
        <p:spPr>
          <a:xfrm>
            <a:off x="3686185" y="2301240"/>
            <a:ext cx="4454000" cy="0"/>
          </a:xfrm>
          <a:prstGeom prst="straightConnector1">
            <a:avLst/>
          </a:prstGeom>
          <a:ln w="85725">
            <a:headEnd type="triangle"/>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908710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0"/>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36"/>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5" grpId="0"/>
      <p:bldP spid="36" grpId="0"/>
      <p:bldP spid="36"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Cut: conclusion</a:t>
            </a:r>
            <a:endParaRPr lang="en-CA" dirty="0"/>
          </a:p>
        </p:txBody>
      </p:sp>
      <p:sp>
        <p:nvSpPr>
          <p:cNvPr id="7" name="Date Placeholder 6"/>
          <p:cNvSpPr>
            <a:spLocks noGrp="1"/>
          </p:cNvSpPr>
          <p:nvPr>
            <p:ph type="dt" sz="half" idx="10"/>
          </p:nvPr>
        </p:nvSpPr>
        <p:spPr/>
        <p:txBody>
          <a:bodyPr/>
          <a:lstStyle/>
          <a:p>
            <a:r>
              <a:rPr lang="en-US" smtClean="0"/>
              <a:t>August 13, 2014</a:t>
            </a:r>
            <a:endParaRPr lang="en-US" dirty="0"/>
          </a:p>
        </p:txBody>
      </p:sp>
      <p:sp>
        <p:nvSpPr>
          <p:cNvPr id="8" name="Footer Placeholder 7"/>
          <p:cNvSpPr>
            <a:spLocks noGrp="1"/>
          </p:cNvSpPr>
          <p:nvPr>
            <p:ph type="ftr" sz="quarter" idx="11"/>
          </p:nvPr>
        </p:nvSpPr>
        <p:spPr/>
        <p:txBody>
          <a:bodyPr/>
          <a:lstStyle/>
          <a:p>
            <a:r>
              <a:rPr lang="fr-FR" smtClean="0"/>
              <a:t>SIGGRAPH 2014 - Vector Graphics Complexes</a:t>
            </a:r>
            <a:endParaRPr lang="en-US" dirty="0"/>
          </a:p>
        </p:txBody>
      </p:sp>
      <p:sp>
        <p:nvSpPr>
          <p:cNvPr id="9" name="Slide Number Placeholder 8"/>
          <p:cNvSpPr>
            <a:spLocks noGrp="1"/>
          </p:cNvSpPr>
          <p:nvPr>
            <p:ph type="sldNum" sz="quarter" idx="12"/>
          </p:nvPr>
        </p:nvSpPr>
        <p:spPr/>
        <p:txBody>
          <a:bodyPr/>
          <a:lstStyle/>
          <a:p>
            <a:fld id="{4CE482DC-2269-4F26-9D2A-7E44B1A4CD85}" type="slidenum">
              <a:rPr lang="en-US" smtClean="0"/>
              <a:pPr/>
              <a:t>14</a:t>
            </a:fld>
            <a:endParaRPr lang="en-US" dirty="0"/>
          </a:p>
        </p:txBody>
      </p:sp>
      <p:sp>
        <p:nvSpPr>
          <p:cNvPr id="19" name="Right Arrow 18"/>
          <p:cNvSpPr/>
          <p:nvPr/>
        </p:nvSpPr>
        <p:spPr>
          <a:xfrm rot="19736646">
            <a:off x="2867088" y="1991657"/>
            <a:ext cx="2200313" cy="287037"/>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CA"/>
          </a:p>
        </p:txBody>
      </p:sp>
      <p:sp>
        <p:nvSpPr>
          <p:cNvPr id="20" name="TextBox 19"/>
          <p:cNvSpPr txBox="1"/>
          <p:nvPr/>
        </p:nvSpPr>
        <p:spPr>
          <a:xfrm>
            <a:off x="3380666" y="1569053"/>
            <a:ext cx="684803" cy="523220"/>
          </a:xfrm>
          <a:prstGeom prst="rect">
            <a:avLst/>
          </a:prstGeom>
          <a:noFill/>
        </p:spPr>
        <p:txBody>
          <a:bodyPr wrap="none" rtlCol="0">
            <a:spAutoFit/>
          </a:bodyPr>
          <a:lstStyle/>
          <a:p>
            <a:pPr algn="ctr"/>
            <a:r>
              <a:rPr lang="en-CA" sz="2800" dirty="0" smtClean="0"/>
              <a:t>Cut</a:t>
            </a:r>
            <a:endParaRPr lang="en-CA" sz="2800" dirty="0"/>
          </a:p>
        </p:txBody>
      </p:sp>
      <p:sp>
        <p:nvSpPr>
          <p:cNvPr id="12" name="Right Arrow 11"/>
          <p:cNvSpPr/>
          <p:nvPr/>
        </p:nvSpPr>
        <p:spPr>
          <a:xfrm>
            <a:off x="3044985" y="2938448"/>
            <a:ext cx="1938762" cy="281354"/>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CA"/>
          </a:p>
        </p:txBody>
      </p:sp>
      <p:sp>
        <p:nvSpPr>
          <p:cNvPr id="15" name="TextBox 14"/>
          <p:cNvSpPr txBox="1"/>
          <p:nvPr/>
        </p:nvSpPr>
        <p:spPr>
          <a:xfrm>
            <a:off x="3671964" y="2522651"/>
            <a:ext cx="787010" cy="523220"/>
          </a:xfrm>
          <a:prstGeom prst="rect">
            <a:avLst/>
          </a:prstGeom>
          <a:noFill/>
        </p:spPr>
        <p:txBody>
          <a:bodyPr wrap="none" rtlCol="0">
            <a:spAutoFit/>
          </a:bodyPr>
          <a:lstStyle/>
          <a:p>
            <a:r>
              <a:rPr lang="en-CA" sz="2800" dirty="0" smtClean="0"/>
              <a:t>Cut’</a:t>
            </a:r>
            <a:endParaRPr lang="en-CA" sz="2800" dirty="0"/>
          </a:p>
        </p:txBody>
      </p:sp>
      <p:sp>
        <p:nvSpPr>
          <p:cNvPr id="13" name="TextBox 12"/>
          <p:cNvSpPr txBox="1"/>
          <p:nvPr/>
        </p:nvSpPr>
        <p:spPr>
          <a:xfrm>
            <a:off x="542792" y="2772093"/>
            <a:ext cx="2621389" cy="614065"/>
          </a:xfrm>
          <a:prstGeom prst="rect">
            <a:avLst/>
          </a:prstGeom>
        </p:spPr>
        <p:txBody>
          <a:bodyPr vert="horz" wrap="square" lIns="0" tIns="45720" rIns="0" bIns="45720" rtlCol="0">
            <a:noAutofit/>
          </a:bodyPr>
          <a:lstStyle/>
          <a:p>
            <a:pPr algn="ctr"/>
            <a:r>
              <a:rPr lang="en-CA" sz="2800" dirty="0" smtClean="0"/>
              <a:t>f = [ e</a:t>
            </a:r>
            <a:r>
              <a:rPr lang="en-CA" sz="2800" baseline="-25000" dirty="0" smtClean="0"/>
              <a:t>1</a:t>
            </a:r>
            <a:r>
              <a:rPr lang="en-CA" sz="2800" baseline="30000" dirty="0" smtClean="0"/>
              <a:t>+</a:t>
            </a:r>
            <a:r>
              <a:rPr lang="en-CA" sz="2800" dirty="0" smtClean="0"/>
              <a:t> ; e</a:t>
            </a:r>
            <a:r>
              <a:rPr lang="en-CA" sz="2800" baseline="-25000" dirty="0" smtClean="0"/>
              <a:t>2</a:t>
            </a:r>
            <a:r>
              <a:rPr lang="en-CA" sz="2800" baseline="30000" dirty="0" smtClean="0"/>
              <a:t>+</a:t>
            </a:r>
            <a:r>
              <a:rPr lang="en-CA" sz="2800" dirty="0" smtClean="0"/>
              <a:t> ]</a:t>
            </a:r>
          </a:p>
          <a:p>
            <a:pPr algn="ctr"/>
            <a:endParaRPr lang="en-CA" sz="2800" dirty="0"/>
          </a:p>
          <a:p>
            <a:pPr marL="0" indent="0" algn="ctr">
              <a:lnSpc>
                <a:spcPct val="100000"/>
              </a:lnSpc>
              <a:buNone/>
            </a:pPr>
            <a:endParaRPr lang="en-CA" sz="2400" dirty="0" smtClean="0"/>
          </a:p>
        </p:txBody>
      </p:sp>
      <p:sp>
        <p:nvSpPr>
          <p:cNvPr id="17" name="TextBox 16"/>
          <p:cNvSpPr txBox="1"/>
          <p:nvPr/>
        </p:nvSpPr>
        <p:spPr>
          <a:xfrm>
            <a:off x="3967244" y="1038132"/>
            <a:ext cx="4975747" cy="1130098"/>
          </a:xfrm>
          <a:prstGeom prst="rect">
            <a:avLst/>
          </a:prstGeom>
        </p:spPr>
        <p:txBody>
          <a:bodyPr vert="horz" wrap="square" lIns="0" tIns="45720" rIns="0" bIns="45720" rtlCol="0">
            <a:noAutofit/>
          </a:bodyPr>
          <a:lstStyle/>
          <a:p>
            <a:pPr algn="ctr"/>
            <a:r>
              <a:rPr lang="en-CA" sz="2800" dirty="0" smtClean="0"/>
              <a:t>f</a:t>
            </a:r>
            <a:r>
              <a:rPr lang="en-CA" sz="2800" baseline="-25000" dirty="0" smtClean="0"/>
              <a:t>1</a:t>
            </a:r>
            <a:r>
              <a:rPr lang="en-CA" sz="2800" dirty="0" smtClean="0"/>
              <a:t> = [ e</a:t>
            </a:r>
            <a:r>
              <a:rPr lang="en-CA" sz="2800" baseline="-25000" dirty="0" smtClean="0"/>
              <a:t>1</a:t>
            </a:r>
            <a:r>
              <a:rPr lang="en-CA" sz="2800" baseline="30000" dirty="0" smtClean="0"/>
              <a:t>+</a:t>
            </a:r>
            <a:r>
              <a:rPr lang="en-CA" sz="2800" dirty="0" smtClean="0"/>
              <a:t> ; </a:t>
            </a:r>
            <a:r>
              <a:rPr lang="en-CA" sz="2800" dirty="0" err="1" smtClean="0"/>
              <a:t>e</a:t>
            </a:r>
            <a:r>
              <a:rPr lang="en-CA" sz="2800" baseline="-25000" dirty="0" err="1" smtClean="0"/>
              <a:t>cut</a:t>
            </a:r>
            <a:r>
              <a:rPr lang="en-CA" sz="2800" baseline="30000" dirty="0" smtClean="0"/>
              <a:t>+</a:t>
            </a:r>
            <a:r>
              <a:rPr lang="en-CA" sz="2800" dirty="0" smtClean="0"/>
              <a:t> ]</a:t>
            </a:r>
          </a:p>
          <a:p>
            <a:pPr algn="ctr"/>
            <a:r>
              <a:rPr lang="en-CA" sz="2800" dirty="0" smtClean="0"/>
              <a:t>f</a:t>
            </a:r>
            <a:r>
              <a:rPr lang="en-CA" sz="2800" baseline="-25000" dirty="0" smtClean="0"/>
              <a:t>2</a:t>
            </a:r>
            <a:r>
              <a:rPr lang="en-CA" sz="2800" dirty="0" smtClean="0"/>
              <a:t> </a:t>
            </a:r>
            <a:r>
              <a:rPr lang="en-CA" sz="2800" dirty="0"/>
              <a:t>= [ </a:t>
            </a:r>
            <a:r>
              <a:rPr lang="en-CA" sz="2800" dirty="0" smtClean="0"/>
              <a:t>e</a:t>
            </a:r>
            <a:r>
              <a:rPr lang="en-CA" sz="2800" baseline="-25000" dirty="0" smtClean="0"/>
              <a:t>2</a:t>
            </a:r>
            <a:r>
              <a:rPr lang="en-CA" sz="2800" baseline="30000" dirty="0" smtClean="0"/>
              <a:t>+</a:t>
            </a:r>
            <a:r>
              <a:rPr lang="en-CA" sz="2800" dirty="0" smtClean="0"/>
              <a:t> ; </a:t>
            </a:r>
            <a:r>
              <a:rPr lang="en-CA" sz="2800" dirty="0" err="1" smtClean="0"/>
              <a:t>e</a:t>
            </a:r>
            <a:r>
              <a:rPr lang="en-CA" sz="2800" baseline="-25000" dirty="0" err="1" smtClean="0"/>
              <a:t>cut</a:t>
            </a:r>
            <a:r>
              <a:rPr lang="en-CA" sz="2800" baseline="30000" dirty="0" smtClean="0"/>
              <a:t>-</a:t>
            </a:r>
            <a:r>
              <a:rPr lang="en-CA" sz="2800" dirty="0" smtClean="0"/>
              <a:t> </a:t>
            </a:r>
            <a:r>
              <a:rPr lang="en-CA" sz="2800" dirty="0"/>
              <a:t>]</a:t>
            </a:r>
          </a:p>
          <a:p>
            <a:pPr algn="ctr"/>
            <a:endParaRPr lang="en-CA" sz="2800" dirty="0" smtClean="0"/>
          </a:p>
          <a:p>
            <a:pPr algn="ctr"/>
            <a:endParaRPr lang="en-CA" sz="2800" dirty="0"/>
          </a:p>
          <a:p>
            <a:pPr marL="0" indent="0" algn="ctr">
              <a:lnSpc>
                <a:spcPct val="100000"/>
              </a:lnSpc>
              <a:buNone/>
            </a:pPr>
            <a:endParaRPr lang="en-CA" sz="2800" dirty="0" smtClean="0"/>
          </a:p>
        </p:txBody>
      </p:sp>
      <p:sp>
        <p:nvSpPr>
          <p:cNvPr id="21" name="TextBox 20"/>
          <p:cNvSpPr txBox="1"/>
          <p:nvPr/>
        </p:nvSpPr>
        <p:spPr>
          <a:xfrm>
            <a:off x="4634966" y="2821109"/>
            <a:ext cx="4975747" cy="1130098"/>
          </a:xfrm>
          <a:prstGeom prst="rect">
            <a:avLst/>
          </a:prstGeom>
        </p:spPr>
        <p:txBody>
          <a:bodyPr vert="horz" wrap="square" lIns="0" tIns="45720" rIns="0" bIns="45720" rtlCol="0">
            <a:noAutofit/>
          </a:bodyPr>
          <a:lstStyle/>
          <a:p>
            <a:pPr algn="ctr"/>
            <a:r>
              <a:rPr lang="en-CA" sz="2800" dirty="0" smtClean="0"/>
              <a:t>f = [ e</a:t>
            </a:r>
            <a:r>
              <a:rPr lang="en-CA" sz="2800" baseline="-25000" dirty="0" smtClean="0"/>
              <a:t>1</a:t>
            </a:r>
            <a:r>
              <a:rPr lang="en-CA" sz="2800" baseline="30000" dirty="0" smtClean="0"/>
              <a:t>+</a:t>
            </a:r>
            <a:r>
              <a:rPr lang="en-CA" sz="2800" dirty="0" smtClean="0"/>
              <a:t> ; </a:t>
            </a:r>
            <a:r>
              <a:rPr lang="en-CA" sz="2800" dirty="0" err="1" smtClean="0"/>
              <a:t>e</a:t>
            </a:r>
            <a:r>
              <a:rPr lang="en-CA" sz="2800" baseline="-25000" dirty="0" err="1" smtClean="0"/>
              <a:t>cut</a:t>
            </a:r>
            <a:r>
              <a:rPr lang="en-CA" sz="2800" baseline="30000" dirty="0" smtClean="0"/>
              <a:t>+</a:t>
            </a:r>
            <a:r>
              <a:rPr lang="en-CA" sz="2800" dirty="0"/>
              <a:t> </a:t>
            </a:r>
            <a:r>
              <a:rPr lang="en-CA" sz="2800" dirty="0" smtClean="0"/>
              <a:t>; e</a:t>
            </a:r>
            <a:r>
              <a:rPr lang="en-CA" sz="2800" baseline="-25000" dirty="0" smtClean="0"/>
              <a:t>2</a:t>
            </a:r>
            <a:r>
              <a:rPr lang="en-CA" sz="2800" baseline="30000" dirty="0" smtClean="0"/>
              <a:t>-</a:t>
            </a:r>
            <a:r>
              <a:rPr lang="en-CA" sz="2800" dirty="0" smtClean="0"/>
              <a:t> </a:t>
            </a:r>
            <a:r>
              <a:rPr lang="en-CA" sz="2800" dirty="0"/>
              <a:t>; </a:t>
            </a:r>
            <a:r>
              <a:rPr lang="en-CA" sz="2800" dirty="0" err="1" smtClean="0"/>
              <a:t>e</a:t>
            </a:r>
            <a:r>
              <a:rPr lang="en-CA" sz="2800" baseline="-25000" dirty="0" err="1" smtClean="0"/>
              <a:t>cut</a:t>
            </a:r>
            <a:r>
              <a:rPr lang="en-CA" sz="2800" baseline="30000" dirty="0" smtClean="0"/>
              <a:t>+</a:t>
            </a:r>
            <a:r>
              <a:rPr lang="en-CA" sz="2800" dirty="0" smtClean="0"/>
              <a:t> ]</a:t>
            </a:r>
          </a:p>
          <a:p>
            <a:pPr algn="ctr"/>
            <a:endParaRPr lang="en-CA" sz="2800" dirty="0"/>
          </a:p>
          <a:p>
            <a:pPr marL="0" indent="0" algn="ctr">
              <a:lnSpc>
                <a:spcPct val="100000"/>
              </a:lnSpc>
              <a:buNone/>
            </a:pPr>
            <a:endParaRPr lang="en-CA" sz="2800" dirty="0" smtClean="0"/>
          </a:p>
        </p:txBody>
      </p:sp>
      <p:sp>
        <p:nvSpPr>
          <p:cNvPr id="22" name="Right Arrow 21"/>
          <p:cNvSpPr/>
          <p:nvPr/>
        </p:nvSpPr>
        <p:spPr>
          <a:xfrm rot="2091344" flipV="1">
            <a:off x="2622912" y="4506488"/>
            <a:ext cx="2200313" cy="287037"/>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CA"/>
          </a:p>
        </p:txBody>
      </p:sp>
      <p:sp>
        <p:nvSpPr>
          <p:cNvPr id="23" name="Right Arrow 22"/>
          <p:cNvSpPr/>
          <p:nvPr/>
        </p:nvSpPr>
        <p:spPr>
          <a:xfrm rot="1233421" flipV="1">
            <a:off x="2867088" y="3986310"/>
            <a:ext cx="2200313" cy="287037"/>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CA"/>
          </a:p>
        </p:txBody>
      </p:sp>
      <p:sp>
        <p:nvSpPr>
          <p:cNvPr id="24" name="Right Arrow 23"/>
          <p:cNvSpPr/>
          <p:nvPr/>
        </p:nvSpPr>
        <p:spPr>
          <a:xfrm rot="587566" flipV="1">
            <a:off x="3006454" y="3468155"/>
            <a:ext cx="2015824" cy="287037"/>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CA"/>
          </a:p>
        </p:txBody>
      </p:sp>
      <p:sp>
        <p:nvSpPr>
          <p:cNvPr id="25" name="TextBox 24"/>
          <p:cNvSpPr txBox="1"/>
          <p:nvPr/>
        </p:nvSpPr>
        <p:spPr>
          <a:xfrm>
            <a:off x="4817855" y="3530127"/>
            <a:ext cx="1598612" cy="655466"/>
          </a:xfrm>
          <a:prstGeom prst="rect">
            <a:avLst/>
          </a:prstGeom>
        </p:spPr>
        <p:txBody>
          <a:bodyPr vert="horz" wrap="square" lIns="0" tIns="45720" rIns="0" bIns="45720" rtlCol="0">
            <a:noAutofit/>
          </a:bodyPr>
          <a:lstStyle/>
          <a:p>
            <a:pPr algn="ctr"/>
            <a:r>
              <a:rPr lang="en-CA" sz="2800" dirty="0" smtClean="0"/>
              <a:t>[…]</a:t>
            </a:r>
          </a:p>
          <a:p>
            <a:pPr algn="ctr"/>
            <a:endParaRPr lang="en-CA" sz="2800" dirty="0"/>
          </a:p>
          <a:p>
            <a:pPr marL="0" indent="0" algn="ctr">
              <a:lnSpc>
                <a:spcPct val="100000"/>
              </a:lnSpc>
              <a:buNone/>
            </a:pPr>
            <a:endParaRPr lang="en-CA" sz="2800" dirty="0" smtClean="0"/>
          </a:p>
        </p:txBody>
      </p:sp>
      <p:sp>
        <p:nvSpPr>
          <p:cNvPr id="26" name="TextBox 25"/>
          <p:cNvSpPr txBox="1"/>
          <p:nvPr/>
        </p:nvSpPr>
        <p:spPr>
          <a:xfrm>
            <a:off x="4634966" y="4230866"/>
            <a:ext cx="1598612" cy="655466"/>
          </a:xfrm>
          <a:prstGeom prst="rect">
            <a:avLst/>
          </a:prstGeom>
        </p:spPr>
        <p:txBody>
          <a:bodyPr vert="horz" wrap="square" lIns="0" tIns="45720" rIns="0" bIns="45720" rtlCol="0">
            <a:noAutofit/>
          </a:bodyPr>
          <a:lstStyle/>
          <a:p>
            <a:pPr algn="ctr"/>
            <a:r>
              <a:rPr lang="en-CA" sz="2800" dirty="0" smtClean="0"/>
              <a:t>[…]</a:t>
            </a:r>
          </a:p>
          <a:p>
            <a:pPr algn="ctr"/>
            <a:endParaRPr lang="en-CA" sz="2800" dirty="0"/>
          </a:p>
          <a:p>
            <a:pPr marL="0" indent="0" algn="ctr">
              <a:lnSpc>
                <a:spcPct val="100000"/>
              </a:lnSpc>
              <a:buNone/>
            </a:pPr>
            <a:endParaRPr lang="en-CA" sz="2800" dirty="0" smtClean="0"/>
          </a:p>
        </p:txBody>
      </p:sp>
      <p:sp>
        <p:nvSpPr>
          <p:cNvPr id="27" name="TextBox 26"/>
          <p:cNvSpPr txBox="1"/>
          <p:nvPr/>
        </p:nvSpPr>
        <p:spPr>
          <a:xfrm>
            <a:off x="4248436" y="5038336"/>
            <a:ext cx="1598612" cy="655466"/>
          </a:xfrm>
          <a:prstGeom prst="rect">
            <a:avLst/>
          </a:prstGeom>
        </p:spPr>
        <p:txBody>
          <a:bodyPr vert="horz" wrap="square" lIns="0" tIns="45720" rIns="0" bIns="45720" rtlCol="0">
            <a:noAutofit/>
          </a:bodyPr>
          <a:lstStyle/>
          <a:p>
            <a:pPr algn="ctr"/>
            <a:r>
              <a:rPr lang="en-CA" sz="2800" dirty="0" smtClean="0"/>
              <a:t>[…]</a:t>
            </a:r>
          </a:p>
          <a:p>
            <a:pPr algn="ctr"/>
            <a:endParaRPr lang="en-CA" sz="2800" dirty="0"/>
          </a:p>
          <a:p>
            <a:pPr marL="0" indent="0" algn="ctr">
              <a:lnSpc>
                <a:spcPct val="100000"/>
              </a:lnSpc>
              <a:buNone/>
            </a:pPr>
            <a:endParaRPr lang="en-CA" sz="2800" dirty="0" smtClean="0"/>
          </a:p>
        </p:txBody>
      </p:sp>
      <p:sp>
        <p:nvSpPr>
          <p:cNvPr id="3" name="Right Bracket 2"/>
          <p:cNvSpPr/>
          <p:nvPr/>
        </p:nvSpPr>
        <p:spPr>
          <a:xfrm>
            <a:off x="9099990" y="2821109"/>
            <a:ext cx="157249" cy="2724568"/>
          </a:xfrm>
          <a:prstGeom prst="rightBracket">
            <a:avLst>
              <a:gd name="adj" fmla="val 98789"/>
            </a:avLst>
          </a:prstGeom>
          <a:ln w="50800">
            <a:solidFill>
              <a:schemeClr val="dk1"/>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en-CA"/>
          </a:p>
        </p:txBody>
      </p:sp>
      <p:sp>
        <p:nvSpPr>
          <p:cNvPr id="29" name="TextBox 28"/>
          <p:cNvSpPr txBox="1"/>
          <p:nvPr/>
        </p:nvSpPr>
        <p:spPr>
          <a:xfrm>
            <a:off x="8062786" y="3530127"/>
            <a:ext cx="4975747" cy="997492"/>
          </a:xfrm>
          <a:prstGeom prst="rect">
            <a:avLst/>
          </a:prstGeom>
        </p:spPr>
        <p:txBody>
          <a:bodyPr vert="horz" wrap="square" lIns="0" tIns="45720" rIns="0" bIns="45720" rtlCol="0">
            <a:noAutofit/>
          </a:bodyPr>
          <a:lstStyle/>
          <a:p>
            <a:pPr algn="ctr"/>
            <a:r>
              <a:rPr lang="en-CA" sz="3200" dirty="0" smtClean="0"/>
              <a:t>Consequence</a:t>
            </a:r>
          </a:p>
          <a:p>
            <a:pPr algn="ctr"/>
            <a:r>
              <a:rPr lang="en-CA" sz="3200" dirty="0"/>
              <a:t>o</a:t>
            </a:r>
            <a:r>
              <a:rPr lang="en-CA" sz="3200" dirty="0" smtClean="0"/>
              <a:t>f overlap</a:t>
            </a:r>
          </a:p>
        </p:txBody>
      </p:sp>
      <p:pic>
        <p:nvPicPr>
          <p:cNvPr id="28" name="Picture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2986" y="359197"/>
            <a:ext cx="2092536" cy="2107403"/>
          </a:xfrm>
          <a:prstGeom prst="rect">
            <a:avLst/>
          </a:prstGeom>
        </p:spPr>
      </p:pic>
      <p:graphicFrame>
        <p:nvGraphicFramePr>
          <p:cNvPr id="4" name="Object 3"/>
          <p:cNvGraphicFramePr>
            <a:graphicFrameLocks noChangeAspect="1"/>
          </p:cNvGraphicFramePr>
          <p:nvPr>
            <p:extLst>
              <p:ext uri="{D42A27DB-BD31-4B8C-83A1-F6EECF244321}">
                <p14:modId xmlns:p14="http://schemas.microsoft.com/office/powerpoint/2010/main" val="302915491"/>
              </p:ext>
            </p:extLst>
          </p:nvPr>
        </p:nvGraphicFramePr>
        <p:xfrm>
          <a:off x="9895522" y="128763"/>
          <a:ext cx="2193624" cy="2691148"/>
        </p:xfrm>
        <a:graphic>
          <a:graphicData uri="http://schemas.openxmlformats.org/presentationml/2006/ole">
            <mc:AlternateContent xmlns:mc="http://schemas.openxmlformats.org/markup-compatibility/2006">
              <mc:Choice xmlns:v="urn:schemas-microsoft-com:vml" Requires="v">
                <p:oleObj spid="_x0000_s1060" name="Image" r:id="rId5" imgW="7390440" imgH="9066600" progId="Photoshop.Image.13">
                  <p:embed/>
                </p:oleObj>
              </mc:Choice>
              <mc:Fallback>
                <p:oleObj name="Image" r:id="rId5" imgW="7390440" imgH="9066600" progId="Photoshop.Image.13">
                  <p:embed/>
                  <p:pic>
                    <p:nvPicPr>
                      <p:cNvPr id="0" name=""/>
                      <p:cNvPicPr/>
                      <p:nvPr/>
                    </p:nvPicPr>
                    <p:blipFill>
                      <a:blip r:embed="rId6"/>
                      <a:stretch>
                        <a:fillRect/>
                      </a:stretch>
                    </p:blipFill>
                    <p:spPr>
                      <a:xfrm>
                        <a:off x="9895522" y="128763"/>
                        <a:ext cx="2193624" cy="2691148"/>
                      </a:xfrm>
                      <a:prstGeom prst="rect">
                        <a:avLst/>
                      </a:prstGeom>
                    </p:spPr>
                  </p:pic>
                </p:oleObj>
              </mc:Fallback>
            </mc:AlternateContent>
          </a:graphicData>
        </a:graphic>
      </p:graphicFrame>
    </p:spTree>
    <p:extLst>
      <p:ext uri="{BB962C8B-B14F-4D97-AF65-F5344CB8AC3E}">
        <p14:creationId xmlns:p14="http://schemas.microsoft.com/office/powerpoint/2010/main" val="3211752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p:bldP spid="26" grpId="0"/>
      <p:bldP spid="27" grpId="0"/>
      <p:bldP spid="3" grpId="0" animBg="1"/>
      <p:bldP spid="2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Results</a:t>
            </a:r>
            <a:endParaRPr lang="en-CA" dirty="0"/>
          </a:p>
        </p:txBody>
      </p:sp>
      <p:sp>
        <p:nvSpPr>
          <p:cNvPr id="7" name="Date Placeholder 6"/>
          <p:cNvSpPr>
            <a:spLocks noGrp="1"/>
          </p:cNvSpPr>
          <p:nvPr>
            <p:ph type="dt" sz="half" idx="10"/>
          </p:nvPr>
        </p:nvSpPr>
        <p:spPr/>
        <p:txBody>
          <a:bodyPr/>
          <a:lstStyle/>
          <a:p>
            <a:r>
              <a:rPr lang="en-US" smtClean="0"/>
              <a:t>August 13, 2014</a:t>
            </a:r>
            <a:endParaRPr lang="en-US" dirty="0"/>
          </a:p>
        </p:txBody>
      </p:sp>
      <p:sp>
        <p:nvSpPr>
          <p:cNvPr id="8" name="Footer Placeholder 7"/>
          <p:cNvSpPr>
            <a:spLocks noGrp="1"/>
          </p:cNvSpPr>
          <p:nvPr>
            <p:ph type="ftr" sz="quarter" idx="11"/>
          </p:nvPr>
        </p:nvSpPr>
        <p:spPr/>
        <p:txBody>
          <a:bodyPr/>
          <a:lstStyle/>
          <a:p>
            <a:r>
              <a:rPr lang="fr-FR" smtClean="0"/>
              <a:t>SIGGRAPH 2014 - Vector Graphics Complexes</a:t>
            </a:r>
            <a:endParaRPr lang="en-US" dirty="0"/>
          </a:p>
        </p:txBody>
      </p:sp>
      <p:sp>
        <p:nvSpPr>
          <p:cNvPr id="9" name="Slide Number Placeholder 8"/>
          <p:cNvSpPr>
            <a:spLocks noGrp="1"/>
          </p:cNvSpPr>
          <p:nvPr>
            <p:ph type="sldNum" sz="quarter" idx="12"/>
          </p:nvPr>
        </p:nvSpPr>
        <p:spPr/>
        <p:txBody>
          <a:bodyPr/>
          <a:lstStyle/>
          <a:p>
            <a:fld id="{4CE482DC-2269-4F26-9D2A-7E44B1A4CD85}" type="slidenum">
              <a:rPr lang="en-US" smtClean="0"/>
              <a:pPr/>
              <a:t>15</a:t>
            </a:fld>
            <a:endParaRPr lang="en-US" dirty="0"/>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04130" y="1142077"/>
            <a:ext cx="2843915" cy="1761807"/>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36686" y="1116713"/>
            <a:ext cx="2875797" cy="1766078"/>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36903" y="3278539"/>
            <a:ext cx="3127407" cy="2252408"/>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07975" y="2536912"/>
            <a:ext cx="1202016" cy="1170454"/>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09991" y="2536912"/>
            <a:ext cx="1202016" cy="1170454"/>
          </a:xfrm>
          <a:prstGeom prst="rect">
            <a:avLst/>
          </a:prstGeom>
        </p:spPr>
      </p:pic>
      <p:pic>
        <p:nvPicPr>
          <p:cNvPr id="6" name="Picture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55135" y="1041676"/>
            <a:ext cx="1315116" cy="1096807"/>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09991" y="1107545"/>
            <a:ext cx="1236136" cy="1030937"/>
          </a:xfrm>
          <a:prstGeom prst="rect">
            <a:avLst/>
          </a:prstGeom>
        </p:spPr>
      </p:pic>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86493" y="4398451"/>
            <a:ext cx="2062103" cy="368233"/>
          </a:xfrm>
          <a:prstGeom prst="rect">
            <a:avLst/>
          </a:prstGeom>
        </p:spPr>
      </p:pic>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62820" y="4928510"/>
            <a:ext cx="2109447" cy="391905"/>
          </a:xfrm>
          <a:prstGeom prst="rect">
            <a:avLst/>
          </a:prstGeom>
        </p:spPr>
      </p:pic>
      <p:pic>
        <p:nvPicPr>
          <p:cNvPr id="19" name="Picture 1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698781" y="3060685"/>
            <a:ext cx="3750902" cy="2645930"/>
          </a:xfrm>
          <a:prstGeom prst="rect">
            <a:avLst/>
          </a:prstGeom>
        </p:spPr>
      </p:pic>
      <p:pic>
        <p:nvPicPr>
          <p:cNvPr id="3" name="Sequence 01_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4213211" y="959083"/>
            <a:ext cx="4123475" cy="2319455"/>
          </a:xfrm>
          <a:prstGeom prst="rect">
            <a:avLst/>
          </a:prstGeom>
        </p:spPr>
      </p:pic>
    </p:spTree>
    <p:extLst>
      <p:ext uri="{BB962C8B-B14F-4D97-AF65-F5344CB8AC3E}">
        <p14:creationId xmlns:p14="http://schemas.microsoft.com/office/powerpoint/2010/main" val="721661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mediacall" presetSubtype="0" fill="hold" nodeType="withEffect">
                                  <p:stCondLst>
                                    <p:cond delay="0"/>
                                  </p:stCondLst>
                                  <p:childTnLst>
                                    <p:cmd type="call" cmd="playFrom(0.0)">
                                      <p:cBhvr>
                                        <p:cTn id="30" dur="11277" fill="hold"/>
                                        <p:tgtEl>
                                          <p:spTgt spid="3"/>
                                        </p:tgtEl>
                                      </p:cBhvr>
                                    </p:cmd>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7" repeatCount="indefinite" fill="hold" display="0">
                  <p:stCondLst>
                    <p:cond delay="indefinite"/>
                  </p:stCondLst>
                </p:cTn>
                <p:tgtEl>
                  <p:spTgt spid="3"/>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Future work</a:t>
            </a:r>
            <a:endParaRPr lang="en-CA" dirty="0"/>
          </a:p>
        </p:txBody>
      </p:sp>
      <p:sp>
        <p:nvSpPr>
          <p:cNvPr id="3" name="Content Placeholder 2"/>
          <p:cNvSpPr>
            <a:spLocks noGrp="1"/>
          </p:cNvSpPr>
          <p:nvPr>
            <p:ph idx="1"/>
          </p:nvPr>
        </p:nvSpPr>
        <p:spPr>
          <a:xfrm>
            <a:off x="4818366" y="1060545"/>
            <a:ext cx="2676067" cy="843678"/>
          </a:xfrm>
        </p:spPr>
        <p:txBody>
          <a:bodyPr>
            <a:normAutofit/>
          </a:bodyPr>
          <a:lstStyle/>
          <a:p>
            <a:pPr marL="0" indent="0" algn="ctr">
              <a:buNone/>
            </a:pPr>
            <a:r>
              <a:rPr lang="en-CA" sz="3600" dirty="0" smtClean="0"/>
              <a:t>Rendering</a:t>
            </a:r>
            <a:endParaRPr lang="en-CA" sz="3600" dirty="0"/>
          </a:p>
        </p:txBody>
      </p:sp>
      <p:sp>
        <p:nvSpPr>
          <p:cNvPr id="7" name="Date Placeholder 6"/>
          <p:cNvSpPr>
            <a:spLocks noGrp="1"/>
          </p:cNvSpPr>
          <p:nvPr>
            <p:ph type="dt" sz="half" idx="10"/>
          </p:nvPr>
        </p:nvSpPr>
        <p:spPr/>
        <p:txBody>
          <a:bodyPr/>
          <a:lstStyle/>
          <a:p>
            <a:r>
              <a:rPr lang="en-US" smtClean="0"/>
              <a:t>August 13, 2014</a:t>
            </a:r>
            <a:endParaRPr lang="en-US" dirty="0"/>
          </a:p>
        </p:txBody>
      </p:sp>
      <p:sp>
        <p:nvSpPr>
          <p:cNvPr id="8" name="Footer Placeholder 7"/>
          <p:cNvSpPr>
            <a:spLocks noGrp="1"/>
          </p:cNvSpPr>
          <p:nvPr>
            <p:ph type="ftr" sz="quarter" idx="11"/>
          </p:nvPr>
        </p:nvSpPr>
        <p:spPr/>
        <p:txBody>
          <a:bodyPr/>
          <a:lstStyle/>
          <a:p>
            <a:r>
              <a:rPr lang="fr-FR" smtClean="0"/>
              <a:t>SIGGRAPH 2014 - Vector Graphics Complexes</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2257" y="1683884"/>
            <a:ext cx="4030588" cy="1320017"/>
          </a:xfrm>
          <a:prstGeom prst="rect">
            <a:avLst/>
          </a:prstGeom>
        </p:spPr>
      </p:pic>
      <p:sp>
        <p:nvSpPr>
          <p:cNvPr id="14" name="Content Placeholder 2"/>
          <p:cNvSpPr txBox="1">
            <a:spLocks/>
          </p:cNvSpPr>
          <p:nvPr/>
        </p:nvSpPr>
        <p:spPr>
          <a:xfrm>
            <a:off x="4818366" y="3440259"/>
            <a:ext cx="2676067" cy="481160"/>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Font typeface="Calibri" panose="020F0502020204030204" pitchFamily="34" charset="0"/>
              <a:buNone/>
            </a:pPr>
            <a:r>
              <a:rPr lang="en-CA" sz="3600" dirty="0" smtClean="0"/>
              <a:t>Animation</a:t>
            </a:r>
            <a:endParaRPr lang="en-CA" sz="36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1322" y="4102591"/>
            <a:ext cx="7672485" cy="2051466"/>
          </a:xfrm>
          <a:prstGeom prst="rect">
            <a:avLst/>
          </a:prstGeom>
        </p:spPr>
      </p:pic>
    </p:spTree>
    <p:extLst>
      <p:ext uri="{BB962C8B-B14F-4D97-AF65-F5344CB8AC3E}">
        <p14:creationId xmlns:p14="http://schemas.microsoft.com/office/powerpoint/2010/main" val="3782276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Conclusion</a:t>
            </a:r>
            <a:endParaRPr lang="en-CA" dirty="0"/>
          </a:p>
        </p:txBody>
      </p:sp>
      <p:sp>
        <p:nvSpPr>
          <p:cNvPr id="7" name="Date Placeholder 6"/>
          <p:cNvSpPr>
            <a:spLocks noGrp="1"/>
          </p:cNvSpPr>
          <p:nvPr>
            <p:ph type="dt" sz="half" idx="10"/>
          </p:nvPr>
        </p:nvSpPr>
        <p:spPr/>
        <p:txBody>
          <a:bodyPr/>
          <a:lstStyle/>
          <a:p>
            <a:r>
              <a:rPr lang="en-US" smtClean="0"/>
              <a:t>August 13, 2014</a:t>
            </a:r>
            <a:endParaRPr lang="en-US" dirty="0"/>
          </a:p>
        </p:txBody>
      </p:sp>
      <p:sp>
        <p:nvSpPr>
          <p:cNvPr id="8" name="Footer Placeholder 7"/>
          <p:cNvSpPr>
            <a:spLocks noGrp="1"/>
          </p:cNvSpPr>
          <p:nvPr>
            <p:ph type="ftr" sz="quarter" idx="11"/>
          </p:nvPr>
        </p:nvSpPr>
        <p:spPr/>
        <p:txBody>
          <a:bodyPr/>
          <a:lstStyle/>
          <a:p>
            <a:r>
              <a:rPr lang="fr-FR" smtClean="0"/>
              <a:t>SIGGRAPH 2014 - Vector Graphics Complexes</a:t>
            </a:r>
            <a:endParaRPr lang="en-US" dirty="0"/>
          </a:p>
        </p:txBody>
      </p:sp>
      <p:sp>
        <p:nvSpPr>
          <p:cNvPr id="9" name="Slide Number Placeholder 8"/>
          <p:cNvSpPr>
            <a:spLocks noGrp="1"/>
          </p:cNvSpPr>
          <p:nvPr>
            <p:ph type="sldNum" sz="quarter" idx="12"/>
          </p:nvPr>
        </p:nvSpPr>
        <p:spPr/>
        <p:txBody>
          <a:bodyPr/>
          <a:lstStyle/>
          <a:p>
            <a:fld id="{4CE482DC-2269-4F26-9D2A-7E44B1A4CD85}" type="slidenum">
              <a:rPr lang="en-US" smtClean="0"/>
              <a:pPr/>
              <a:t>17</a:t>
            </a:fld>
            <a:endParaRPr lang="en-US" dirty="0"/>
          </a:p>
        </p:txBody>
      </p:sp>
      <p:sp>
        <p:nvSpPr>
          <p:cNvPr id="11" name="Content Placeholder 2"/>
          <p:cNvSpPr txBox="1">
            <a:spLocks/>
          </p:cNvSpPr>
          <p:nvPr/>
        </p:nvSpPr>
        <p:spPr>
          <a:xfrm>
            <a:off x="1235438" y="1178887"/>
            <a:ext cx="6051372" cy="643634"/>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a:buFont typeface="Calibri" panose="020F0502020204030204" pitchFamily="34" charset="0"/>
              <a:buNone/>
            </a:pPr>
            <a:r>
              <a:rPr lang="en-CA" sz="3200" dirty="0" smtClean="0"/>
              <a:t>Vector Graphics Complex (VGC)</a:t>
            </a:r>
            <a:endParaRPr lang="en-CA" sz="3200" dirty="0"/>
          </a:p>
        </p:txBody>
      </p:sp>
      <p:pic>
        <p:nvPicPr>
          <p:cNvPr id="16" name="Content Placeholder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9136" y="1354273"/>
            <a:ext cx="2772664" cy="1619164"/>
          </a:xfrm>
          <a:prstGeom prst="rect">
            <a:avLst/>
          </a:prstGeom>
        </p:spPr>
      </p:pic>
      <p:grpSp>
        <p:nvGrpSpPr>
          <p:cNvPr id="5" name="Group 4"/>
          <p:cNvGrpSpPr/>
          <p:nvPr/>
        </p:nvGrpSpPr>
        <p:grpSpPr>
          <a:xfrm>
            <a:off x="3589660" y="3298782"/>
            <a:ext cx="5015854" cy="2108275"/>
            <a:chOff x="7169999" y="1660417"/>
            <a:chExt cx="5015854" cy="2108275"/>
          </a:xfrm>
        </p:grpSpPr>
        <p:sp>
          <p:nvSpPr>
            <p:cNvPr id="18" name="Content Placeholder 2"/>
            <p:cNvSpPr txBox="1">
              <a:spLocks/>
            </p:cNvSpPr>
            <p:nvPr/>
          </p:nvSpPr>
          <p:spPr>
            <a:xfrm>
              <a:off x="7169999" y="3017104"/>
              <a:ext cx="5015854" cy="75158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algn="ctr">
                <a:buFont typeface="Calibri" panose="020F0502020204030204" pitchFamily="34" charset="0"/>
                <a:buNone/>
              </a:pPr>
              <a:r>
                <a:rPr lang="en-CA" sz="4800" dirty="0" smtClean="0"/>
                <a:t>www.vpaint.org </a:t>
              </a:r>
            </a:p>
            <a:p>
              <a:pPr algn="ctr"/>
              <a:endParaRPr lang="en-CA" sz="4800" dirty="0"/>
            </a:p>
          </p:txBody>
        </p:sp>
        <p:pic>
          <p:nvPicPr>
            <p:cNvPr id="20" name="Picture 2" descr="http://vpaint.org/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88703" y="1660417"/>
              <a:ext cx="2378446" cy="1263365"/>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Content Placeholder 2"/>
          <p:cNvSpPr txBox="1">
            <a:spLocks/>
          </p:cNvSpPr>
          <p:nvPr/>
        </p:nvSpPr>
        <p:spPr>
          <a:xfrm>
            <a:off x="1235438" y="3591083"/>
            <a:ext cx="1978449" cy="582660"/>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a:buFont typeface="Calibri" panose="020F0502020204030204" pitchFamily="34" charset="0"/>
              <a:buNone/>
            </a:pPr>
            <a:r>
              <a:rPr lang="en-CA" sz="3200" dirty="0" smtClean="0"/>
              <a:t>Try it!</a:t>
            </a:r>
          </a:p>
        </p:txBody>
      </p:sp>
      <p:sp>
        <p:nvSpPr>
          <p:cNvPr id="19" name="Content Placeholder 2"/>
          <p:cNvSpPr txBox="1">
            <a:spLocks/>
          </p:cNvSpPr>
          <p:nvPr/>
        </p:nvSpPr>
        <p:spPr>
          <a:xfrm>
            <a:off x="1214981" y="2097512"/>
            <a:ext cx="5531243" cy="1195487"/>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a:buFont typeface="Calibri" panose="020F0502020204030204" pitchFamily="34" charset="0"/>
              <a:buNone/>
            </a:pPr>
            <a:r>
              <a:rPr lang="en-CA" sz="3200" dirty="0" smtClean="0"/>
              <a:t>Faithfully represents the topology of most illustrations</a:t>
            </a:r>
          </a:p>
        </p:txBody>
      </p:sp>
    </p:spTree>
    <p:extLst>
      <p:ext uri="{BB962C8B-B14F-4D97-AF65-F5344CB8AC3E}">
        <p14:creationId xmlns:p14="http://schemas.microsoft.com/office/powerpoint/2010/main" val="2561003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1"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6833" y="2056549"/>
            <a:ext cx="6400804" cy="3592451"/>
          </a:xfrm>
          <a:prstGeom prst="rect">
            <a:avLst/>
          </a:prstGeom>
        </p:spPr>
      </p:pic>
      <p:sp>
        <p:nvSpPr>
          <p:cNvPr id="2" name="Title 1"/>
          <p:cNvSpPr>
            <a:spLocks noGrp="1"/>
          </p:cNvSpPr>
          <p:nvPr>
            <p:ph type="title"/>
          </p:nvPr>
        </p:nvSpPr>
        <p:spPr/>
        <p:txBody>
          <a:bodyPr/>
          <a:lstStyle/>
          <a:p>
            <a:r>
              <a:rPr lang="en-CA" dirty="0" smtClean="0"/>
              <a:t>Vector Graphics</a:t>
            </a:r>
            <a:endParaRPr lang="en-CA" dirty="0"/>
          </a:p>
        </p:txBody>
      </p:sp>
      <p:sp>
        <p:nvSpPr>
          <p:cNvPr id="9" name="Date Placeholder 8"/>
          <p:cNvSpPr>
            <a:spLocks noGrp="1"/>
          </p:cNvSpPr>
          <p:nvPr>
            <p:ph type="dt" sz="half" idx="10"/>
          </p:nvPr>
        </p:nvSpPr>
        <p:spPr/>
        <p:txBody>
          <a:bodyPr/>
          <a:lstStyle/>
          <a:p>
            <a:r>
              <a:rPr lang="en-US" smtClean="0"/>
              <a:t>August 13, 2014</a:t>
            </a:r>
            <a:endParaRPr lang="en-US" dirty="0"/>
          </a:p>
        </p:txBody>
      </p:sp>
      <p:sp>
        <p:nvSpPr>
          <p:cNvPr id="10" name="Footer Placeholder 9"/>
          <p:cNvSpPr>
            <a:spLocks noGrp="1"/>
          </p:cNvSpPr>
          <p:nvPr>
            <p:ph type="ftr" sz="quarter" idx="11"/>
          </p:nvPr>
        </p:nvSpPr>
        <p:spPr/>
        <p:txBody>
          <a:bodyPr/>
          <a:lstStyle/>
          <a:p>
            <a:r>
              <a:rPr lang="fr-FR" smtClean="0"/>
              <a:t>SIGGRAPH 2014 - Vector Graphics Complexes</a:t>
            </a:r>
            <a:endParaRPr lang="en-US" dirty="0"/>
          </a:p>
        </p:txBody>
      </p:sp>
      <p:sp>
        <p:nvSpPr>
          <p:cNvPr id="11" name="Slide Number Placeholder 10"/>
          <p:cNvSpPr>
            <a:spLocks noGrp="1"/>
          </p:cNvSpPr>
          <p:nvPr>
            <p:ph type="sldNum" sz="quarter" idx="12"/>
          </p:nvPr>
        </p:nvSpPr>
        <p:spPr/>
        <p:txBody>
          <a:bodyPr/>
          <a:lstStyle/>
          <a:p>
            <a:fld id="{4CE482DC-2269-4F26-9D2A-7E44B1A4CD85}" type="slidenum">
              <a:rPr lang="en-US" smtClean="0"/>
              <a:pPr/>
              <a:t>2</a:t>
            </a:fld>
            <a:endParaRPr lang="en-US" dirty="0"/>
          </a:p>
        </p:txBody>
      </p:sp>
      <p:sp>
        <p:nvSpPr>
          <p:cNvPr id="14" name="Content Placeholder 2"/>
          <p:cNvSpPr txBox="1">
            <a:spLocks/>
          </p:cNvSpPr>
          <p:nvPr/>
        </p:nvSpPr>
        <p:spPr>
          <a:xfrm>
            <a:off x="2628057" y="1006329"/>
            <a:ext cx="1882988" cy="521109"/>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CA" sz="2800" dirty="0" smtClean="0"/>
              <a:t>Illustration</a:t>
            </a:r>
          </a:p>
        </p:txBody>
      </p:sp>
      <p:sp>
        <p:nvSpPr>
          <p:cNvPr id="7" name="Down Arrow 6"/>
          <p:cNvSpPr/>
          <p:nvPr/>
        </p:nvSpPr>
        <p:spPr>
          <a:xfrm rot="2100000">
            <a:off x="2723443" y="1747531"/>
            <a:ext cx="308185" cy="1183612"/>
          </a:xfrm>
          <a:prstGeom prst="down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CA"/>
          </a:p>
        </p:txBody>
      </p:sp>
      <p:sp>
        <p:nvSpPr>
          <p:cNvPr id="19" name="Content Placeholder 2"/>
          <p:cNvSpPr txBox="1">
            <a:spLocks/>
          </p:cNvSpPr>
          <p:nvPr/>
        </p:nvSpPr>
        <p:spPr>
          <a:xfrm>
            <a:off x="437641" y="2013419"/>
            <a:ext cx="1882988" cy="521109"/>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CA" sz="2800" dirty="0"/>
              <a:t>p</a:t>
            </a:r>
            <a:r>
              <a:rPr lang="en-CA" sz="2800" dirty="0" smtClean="0"/>
              <a:t>ixel-based</a:t>
            </a:r>
          </a:p>
        </p:txBody>
      </p:sp>
      <p:sp>
        <p:nvSpPr>
          <p:cNvPr id="20" name="Content Placeholder 2"/>
          <p:cNvSpPr txBox="1">
            <a:spLocks/>
          </p:cNvSpPr>
          <p:nvPr/>
        </p:nvSpPr>
        <p:spPr>
          <a:xfrm>
            <a:off x="4415851" y="2013418"/>
            <a:ext cx="2251771" cy="521109"/>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CA" sz="2800" dirty="0" smtClean="0"/>
              <a:t>vector-based</a:t>
            </a:r>
          </a:p>
        </p:txBody>
      </p:sp>
      <p:sp>
        <p:nvSpPr>
          <p:cNvPr id="21" name="Down Arrow 20"/>
          <p:cNvSpPr/>
          <p:nvPr/>
        </p:nvSpPr>
        <p:spPr>
          <a:xfrm rot="-2100000">
            <a:off x="4083199" y="1753006"/>
            <a:ext cx="308185" cy="1183612"/>
          </a:xfrm>
          <a:prstGeom prst="down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CA"/>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663" y="2935587"/>
            <a:ext cx="1712521" cy="2568781"/>
          </a:xfrm>
          <a:prstGeom prst="rect">
            <a:avLst/>
          </a:prstGeom>
        </p:spPr>
      </p:pic>
      <p:grpSp>
        <p:nvGrpSpPr>
          <p:cNvPr id="17" name="Group 16"/>
          <p:cNvGrpSpPr/>
          <p:nvPr/>
        </p:nvGrpSpPr>
        <p:grpSpPr>
          <a:xfrm>
            <a:off x="1440753" y="3104019"/>
            <a:ext cx="2103835" cy="1612561"/>
            <a:chOff x="1440753" y="3763176"/>
            <a:chExt cx="2103835" cy="1612561"/>
          </a:xfrm>
        </p:grpSpPr>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8793" y="3763176"/>
              <a:ext cx="1604453" cy="1260135"/>
            </a:xfrm>
            <a:prstGeom prst="rect">
              <a:avLst/>
            </a:prstGeom>
          </p:spPr>
        </p:pic>
        <p:sp>
          <p:nvSpPr>
            <p:cNvPr id="22" name="Rectangle 21"/>
            <p:cNvSpPr/>
            <p:nvPr/>
          </p:nvSpPr>
          <p:spPr>
            <a:xfrm>
              <a:off x="1940135" y="3763176"/>
              <a:ext cx="1604453" cy="1260135"/>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Rectangle 22"/>
            <p:cNvSpPr/>
            <p:nvPr/>
          </p:nvSpPr>
          <p:spPr>
            <a:xfrm>
              <a:off x="1440753" y="5253465"/>
              <a:ext cx="162387" cy="12227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28" name="Straight Connector 27"/>
            <p:cNvCxnSpPr/>
            <p:nvPr/>
          </p:nvCxnSpPr>
          <p:spPr>
            <a:xfrm flipV="1">
              <a:off x="1603140" y="5023311"/>
              <a:ext cx="1941448" cy="35242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1440753" y="3763177"/>
              <a:ext cx="499382" cy="149028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2057046" y="3763176"/>
              <a:ext cx="0" cy="12601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2166266" y="3763176"/>
              <a:ext cx="0" cy="12601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2275486" y="3763176"/>
              <a:ext cx="0" cy="12601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2394231" y="3763176"/>
              <a:ext cx="0" cy="12601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2507261" y="3763176"/>
              <a:ext cx="0" cy="12601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2618386" y="3763176"/>
              <a:ext cx="0" cy="12601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2735226" y="3763176"/>
              <a:ext cx="0" cy="12601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2852066" y="3763176"/>
              <a:ext cx="0" cy="12601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2968906" y="3763176"/>
              <a:ext cx="0" cy="12601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3085746" y="3763176"/>
              <a:ext cx="0" cy="12601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3194966" y="3763176"/>
              <a:ext cx="0" cy="12601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3304186" y="3763176"/>
              <a:ext cx="0" cy="12601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3419121" y="3763176"/>
              <a:ext cx="0" cy="12601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1954176" y="3881865"/>
              <a:ext cx="15890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1954176" y="3994260"/>
              <a:ext cx="15890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1954176" y="4106655"/>
              <a:ext cx="15890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1954176" y="4219050"/>
              <a:ext cx="15890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a:off x="1954176" y="4331445"/>
              <a:ext cx="15890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1954176" y="4451460"/>
              <a:ext cx="15890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1940691" y="4565760"/>
              <a:ext cx="15890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1940691" y="4676250"/>
              <a:ext cx="16025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1940691" y="4786740"/>
              <a:ext cx="16025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H="1">
              <a:off x="1940691" y="4897230"/>
              <a:ext cx="16025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 name="Group 5"/>
          <p:cNvGrpSpPr/>
          <p:nvPr/>
        </p:nvGrpSpPr>
        <p:grpSpPr>
          <a:xfrm>
            <a:off x="3236776" y="22176"/>
            <a:ext cx="4748171" cy="5024701"/>
            <a:chOff x="3419121" y="625402"/>
            <a:chExt cx="4748171" cy="5024701"/>
          </a:xfrm>
        </p:grpSpPr>
        <p:sp>
          <p:nvSpPr>
            <p:cNvPr id="65" name="Oval 64"/>
            <p:cNvSpPr/>
            <p:nvPr/>
          </p:nvSpPr>
          <p:spPr>
            <a:xfrm>
              <a:off x="4388299" y="4081806"/>
              <a:ext cx="1568297" cy="1568297"/>
            </a:xfrm>
            <a:prstGeom prst="ellipse">
              <a:avLst/>
            </a:prstGeom>
            <a:ln w="698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25" name="Group 24"/>
            <p:cNvGrpSpPr/>
            <p:nvPr/>
          </p:nvGrpSpPr>
          <p:grpSpPr>
            <a:xfrm>
              <a:off x="3419121" y="625402"/>
              <a:ext cx="4748171" cy="4973008"/>
              <a:chOff x="7378946" y="806761"/>
              <a:chExt cx="4748171" cy="4973008"/>
            </a:xfrm>
          </p:grpSpPr>
          <p:grpSp>
            <p:nvGrpSpPr>
              <p:cNvPr id="24" name="Group 23"/>
              <p:cNvGrpSpPr/>
              <p:nvPr/>
            </p:nvGrpSpPr>
            <p:grpSpPr>
              <a:xfrm>
                <a:off x="7378946" y="806761"/>
                <a:ext cx="4748171" cy="4762433"/>
                <a:chOff x="7378946" y="806761"/>
                <a:chExt cx="4748171" cy="4762433"/>
              </a:xfrm>
            </p:grpSpPr>
            <p:sp>
              <p:nvSpPr>
                <p:cNvPr id="3" name="Pie 2"/>
                <p:cNvSpPr/>
                <p:nvPr/>
              </p:nvSpPr>
              <p:spPr>
                <a:xfrm rot="10800000">
                  <a:off x="8795795" y="2982491"/>
                  <a:ext cx="2757973" cy="2043821"/>
                </a:xfrm>
                <a:prstGeom prst="pie">
                  <a:avLst>
                    <a:gd name="adj1" fmla="val 10814006"/>
                    <a:gd name="adj2" fmla="val 162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102" name="Block Arc 101"/>
                <p:cNvSpPr/>
                <p:nvPr/>
              </p:nvSpPr>
              <p:spPr>
                <a:xfrm rot="8889700">
                  <a:off x="7378946" y="806761"/>
                  <a:ext cx="4734830" cy="4762433"/>
                </a:xfrm>
                <a:prstGeom prst="blockArc">
                  <a:avLst>
                    <a:gd name="adj1" fmla="val 13965427"/>
                    <a:gd name="adj2" fmla="val 17436509"/>
                    <a:gd name="adj3" fmla="val 15262"/>
                  </a:avLst>
                </a:prstGeom>
                <a:solidFill>
                  <a:srgbClr val="117E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62" name="Rectangle 61"/>
                <p:cNvSpPr/>
                <p:nvPr/>
              </p:nvSpPr>
              <p:spPr>
                <a:xfrm>
                  <a:off x="10522664" y="3715284"/>
                  <a:ext cx="1604453" cy="289119"/>
                </a:xfrm>
                <a:prstGeom prst="rect">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0" name="Rectangle 69"/>
                <p:cNvSpPr/>
                <p:nvPr/>
              </p:nvSpPr>
              <p:spPr>
                <a:xfrm rot="16200000">
                  <a:off x="11115304" y="4072190"/>
                  <a:ext cx="1604453" cy="289119"/>
                </a:xfrm>
                <a:prstGeom prst="rect">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18" name="Group 17"/>
              <p:cNvGrpSpPr/>
              <p:nvPr/>
            </p:nvGrpSpPr>
            <p:grpSpPr>
              <a:xfrm>
                <a:off x="9665168" y="3961623"/>
                <a:ext cx="2103835" cy="1818146"/>
                <a:chOff x="9665168" y="3961623"/>
                <a:chExt cx="2103835" cy="1818146"/>
              </a:xfrm>
            </p:grpSpPr>
            <p:sp>
              <p:nvSpPr>
                <p:cNvPr id="75" name="Rectangle 74"/>
                <p:cNvSpPr/>
                <p:nvPr/>
              </p:nvSpPr>
              <p:spPr>
                <a:xfrm rot="16200000">
                  <a:off x="9300033" y="4708560"/>
                  <a:ext cx="1604453" cy="110579"/>
                </a:xfrm>
                <a:prstGeom prst="rect">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6" name="Rectangle 75"/>
                <p:cNvSpPr/>
                <p:nvPr/>
              </p:nvSpPr>
              <p:spPr>
                <a:xfrm rot="10800000">
                  <a:off x="10078807" y="5269034"/>
                  <a:ext cx="1604453" cy="510735"/>
                </a:xfrm>
                <a:prstGeom prst="rect">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1" name="Rectangle 70"/>
                <p:cNvSpPr/>
                <p:nvPr/>
              </p:nvSpPr>
              <p:spPr>
                <a:xfrm>
                  <a:off x="10164550" y="4004403"/>
                  <a:ext cx="1604453" cy="1260135"/>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2" name="Rectangle 71"/>
                <p:cNvSpPr/>
                <p:nvPr/>
              </p:nvSpPr>
              <p:spPr>
                <a:xfrm>
                  <a:off x="9665168" y="5494692"/>
                  <a:ext cx="162387" cy="12227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73" name="Straight Connector 72"/>
                <p:cNvCxnSpPr/>
                <p:nvPr/>
              </p:nvCxnSpPr>
              <p:spPr>
                <a:xfrm flipV="1">
                  <a:off x="9827555" y="5264538"/>
                  <a:ext cx="1941448" cy="35242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V="1">
                  <a:off x="9665168" y="4004404"/>
                  <a:ext cx="499382" cy="149028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grp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40256" y="998874"/>
            <a:ext cx="1862112" cy="924849"/>
          </a:xfrm>
          <a:prstGeom prst="rect">
            <a:avLst/>
          </a:prstGeom>
        </p:spPr>
      </p:pic>
      <p:sp>
        <p:nvSpPr>
          <p:cNvPr id="4" name="TextBox 3"/>
          <p:cNvSpPr txBox="1"/>
          <p:nvPr/>
        </p:nvSpPr>
        <p:spPr>
          <a:xfrm>
            <a:off x="9147833" y="1150829"/>
            <a:ext cx="3580580" cy="1223416"/>
          </a:xfrm>
          <a:prstGeom prst="rect">
            <a:avLst/>
          </a:prstGeom>
        </p:spPr>
        <p:txBody>
          <a:bodyPr vert="horz" wrap="none" lIns="0" tIns="45720" rIns="0" bIns="45720" rtlCol="0">
            <a:noAutofit/>
          </a:bodyPr>
          <a:lstStyle/>
          <a:p>
            <a:pPr marL="0" indent="0">
              <a:lnSpc>
                <a:spcPct val="100000"/>
              </a:lnSpc>
              <a:buNone/>
            </a:pPr>
            <a:r>
              <a:rPr lang="en-CA" sz="7200" dirty="0" smtClean="0">
                <a:latin typeface="Vivaldi" panose="03020602050506090804" pitchFamily="66" charset="0"/>
                <a:cs typeface="Times New Roman" panose="02020603050405020304" pitchFamily="18" charset="0"/>
              </a:rPr>
              <a:t>Fonts</a:t>
            </a:r>
          </a:p>
        </p:txBody>
      </p:sp>
    </p:spTree>
    <p:extLst>
      <p:ext uri="{BB962C8B-B14F-4D97-AF65-F5344CB8AC3E}">
        <p14:creationId xmlns:p14="http://schemas.microsoft.com/office/powerpoint/2010/main" val="3101931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7" grpId="0" animBg="1"/>
      <p:bldP spid="19" grpId="0"/>
      <p:bldP spid="20" grpId="0"/>
      <p:bldP spid="21" grpId="0" animBg="1"/>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8693" y="1197690"/>
            <a:ext cx="3298405" cy="4613644"/>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8693" y="1197690"/>
            <a:ext cx="3298405" cy="4613644"/>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8693" y="1197690"/>
            <a:ext cx="3298405" cy="4613644"/>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48693" y="1197690"/>
            <a:ext cx="3298405" cy="4613644"/>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48693" y="1197690"/>
            <a:ext cx="3298405" cy="4613644"/>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48693" y="1197690"/>
            <a:ext cx="3298405" cy="4613644"/>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48693" y="1197690"/>
            <a:ext cx="3298405" cy="4613644"/>
          </a:xfrm>
          <a:prstGeom prst="rect">
            <a:avLst/>
          </a:prstGeom>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48693" y="1197690"/>
            <a:ext cx="3298405" cy="4613644"/>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48693" y="1197690"/>
            <a:ext cx="3298405" cy="4613644"/>
          </a:xfrm>
          <a:prstGeom prst="rect">
            <a:avLst/>
          </a:prstGeom>
        </p:spPr>
      </p:pic>
      <p:pic>
        <p:nvPicPr>
          <p:cNvPr id="17" name="Picture 1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48693" y="1197690"/>
            <a:ext cx="3298405" cy="4613644"/>
          </a:xfrm>
          <a:prstGeom prst="rect">
            <a:avLst/>
          </a:prstGeom>
        </p:spPr>
      </p:pic>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48693" y="1197690"/>
            <a:ext cx="3298405" cy="4613644"/>
          </a:xfrm>
          <a:prstGeom prst="rect">
            <a:avLst/>
          </a:prstGeom>
        </p:spPr>
      </p:pic>
      <p:pic>
        <p:nvPicPr>
          <p:cNvPr id="19" name="Picture 1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648693" y="1197690"/>
            <a:ext cx="3298405" cy="4613644"/>
          </a:xfrm>
          <a:prstGeom prst="rect">
            <a:avLst/>
          </a:prstGeom>
        </p:spPr>
      </p:pic>
      <p:pic>
        <p:nvPicPr>
          <p:cNvPr id="20" name="Picture 1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648693" y="1197690"/>
            <a:ext cx="3298405" cy="4613644"/>
          </a:xfrm>
          <a:prstGeom prst="rect">
            <a:avLst/>
          </a:prstGeom>
        </p:spPr>
      </p:pic>
      <p:pic>
        <p:nvPicPr>
          <p:cNvPr id="21" name="Picture 2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648693" y="1197690"/>
            <a:ext cx="3298405" cy="4613644"/>
          </a:xfrm>
          <a:prstGeom prst="rect">
            <a:avLst/>
          </a:prstGeom>
        </p:spPr>
      </p:pic>
      <p:pic>
        <p:nvPicPr>
          <p:cNvPr id="22" name="Picture 2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648693" y="1197690"/>
            <a:ext cx="3298405" cy="4613644"/>
          </a:xfrm>
          <a:prstGeom prst="rect">
            <a:avLst/>
          </a:prstGeom>
        </p:spPr>
      </p:pic>
      <p:pic>
        <p:nvPicPr>
          <p:cNvPr id="23" name="Picture 2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648693" y="1197690"/>
            <a:ext cx="3298405" cy="4613644"/>
          </a:xfrm>
          <a:prstGeom prst="rect">
            <a:avLst/>
          </a:prstGeom>
        </p:spPr>
      </p:pic>
      <p:pic>
        <p:nvPicPr>
          <p:cNvPr id="24" name="Picture 23"/>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648693" y="1197690"/>
            <a:ext cx="3298405" cy="4613644"/>
          </a:xfrm>
          <a:prstGeom prst="rect">
            <a:avLst/>
          </a:prstGeom>
        </p:spPr>
      </p:pic>
      <p:pic>
        <p:nvPicPr>
          <p:cNvPr id="25" name="Picture 24"/>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648693" y="1197690"/>
            <a:ext cx="3298405" cy="4613644"/>
          </a:xfrm>
          <a:prstGeom prst="rect">
            <a:avLst/>
          </a:prstGeom>
        </p:spPr>
      </p:pic>
      <p:pic>
        <p:nvPicPr>
          <p:cNvPr id="26" name="Picture 25"/>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648693" y="1197690"/>
            <a:ext cx="3298405" cy="4613644"/>
          </a:xfrm>
          <a:prstGeom prst="rect">
            <a:avLst/>
          </a:prstGeom>
        </p:spPr>
      </p:pic>
      <p:pic>
        <p:nvPicPr>
          <p:cNvPr id="27" name="Picture 26"/>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648693" y="1197690"/>
            <a:ext cx="3298405" cy="4613644"/>
          </a:xfrm>
          <a:prstGeom prst="rect">
            <a:avLst/>
          </a:prstGeom>
        </p:spPr>
      </p:pic>
      <p:pic>
        <p:nvPicPr>
          <p:cNvPr id="28" name="Picture 27"/>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648693" y="1197690"/>
            <a:ext cx="3298405" cy="4613644"/>
          </a:xfrm>
          <a:prstGeom prst="rect">
            <a:avLst/>
          </a:prstGeom>
        </p:spPr>
      </p:pic>
      <p:pic>
        <p:nvPicPr>
          <p:cNvPr id="29" name="Picture 28"/>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648693" y="1197690"/>
            <a:ext cx="3298405" cy="4613644"/>
          </a:xfrm>
          <a:prstGeom prst="rect">
            <a:avLst/>
          </a:prstGeom>
        </p:spPr>
      </p:pic>
      <p:pic>
        <p:nvPicPr>
          <p:cNvPr id="30" name="Picture 29"/>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648693" y="1197690"/>
            <a:ext cx="3298405" cy="4613644"/>
          </a:xfrm>
          <a:prstGeom prst="rect">
            <a:avLst/>
          </a:prstGeom>
        </p:spPr>
      </p:pic>
      <p:pic>
        <p:nvPicPr>
          <p:cNvPr id="31" name="Picture 30"/>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648693" y="1197690"/>
            <a:ext cx="3298405" cy="4613644"/>
          </a:xfrm>
          <a:prstGeom prst="rect">
            <a:avLst/>
          </a:prstGeom>
        </p:spPr>
      </p:pic>
      <p:pic>
        <p:nvPicPr>
          <p:cNvPr id="32" name="Picture 31"/>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648693" y="1197690"/>
            <a:ext cx="3298405" cy="4613644"/>
          </a:xfrm>
          <a:prstGeom prst="rect">
            <a:avLst/>
          </a:prstGeom>
        </p:spPr>
      </p:pic>
      <p:pic>
        <p:nvPicPr>
          <p:cNvPr id="33" name="Picture 32"/>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648693" y="1197690"/>
            <a:ext cx="3298405" cy="4613644"/>
          </a:xfrm>
          <a:prstGeom prst="rect">
            <a:avLst/>
          </a:prstGeom>
        </p:spPr>
      </p:pic>
      <p:pic>
        <p:nvPicPr>
          <p:cNvPr id="34" name="Picture 33"/>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648693" y="1197690"/>
            <a:ext cx="3298405" cy="4613644"/>
          </a:xfrm>
          <a:prstGeom prst="rect">
            <a:avLst/>
          </a:prstGeom>
        </p:spPr>
      </p:pic>
      <p:pic>
        <p:nvPicPr>
          <p:cNvPr id="35" name="Picture 34"/>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1648693" y="1197690"/>
            <a:ext cx="3298405" cy="4613644"/>
          </a:xfrm>
          <a:prstGeom prst="rect">
            <a:avLst/>
          </a:prstGeom>
        </p:spPr>
      </p:pic>
      <p:pic>
        <p:nvPicPr>
          <p:cNvPr id="36" name="Picture 35"/>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648693" y="1197690"/>
            <a:ext cx="3298405" cy="4613644"/>
          </a:xfrm>
          <a:prstGeom prst="rect">
            <a:avLst/>
          </a:prstGeom>
        </p:spPr>
      </p:pic>
      <p:pic>
        <p:nvPicPr>
          <p:cNvPr id="37" name="Picture 36"/>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1648693" y="1197690"/>
            <a:ext cx="3298405" cy="4613644"/>
          </a:xfrm>
          <a:prstGeom prst="rect">
            <a:avLst/>
          </a:prstGeom>
        </p:spPr>
      </p:pic>
      <p:pic>
        <p:nvPicPr>
          <p:cNvPr id="38" name="Picture 37"/>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1648693" y="1197690"/>
            <a:ext cx="3298405" cy="4613644"/>
          </a:xfrm>
          <a:prstGeom prst="rect">
            <a:avLst/>
          </a:prstGeom>
        </p:spPr>
      </p:pic>
      <p:pic>
        <p:nvPicPr>
          <p:cNvPr id="39" name="Picture 38"/>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648693" y="1197690"/>
            <a:ext cx="3298405" cy="4613644"/>
          </a:xfrm>
          <a:prstGeom prst="rect">
            <a:avLst/>
          </a:prstGeom>
        </p:spPr>
      </p:pic>
      <p:pic>
        <p:nvPicPr>
          <p:cNvPr id="40" name="Picture 39"/>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1648693" y="1197690"/>
            <a:ext cx="3298405" cy="4613644"/>
          </a:xfrm>
          <a:prstGeom prst="rect">
            <a:avLst/>
          </a:prstGeom>
        </p:spPr>
      </p:pic>
      <p:pic>
        <p:nvPicPr>
          <p:cNvPr id="41" name="Picture 40"/>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1648693" y="1197690"/>
            <a:ext cx="3298405" cy="4613644"/>
          </a:xfrm>
          <a:prstGeom prst="rect">
            <a:avLst/>
          </a:prstGeom>
        </p:spPr>
      </p:pic>
      <p:pic>
        <p:nvPicPr>
          <p:cNvPr id="42" name="Picture 41"/>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1648693" y="1197690"/>
            <a:ext cx="3298405" cy="4613644"/>
          </a:xfrm>
          <a:prstGeom prst="rect">
            <a:avLst/>
          </a:prstGeom>
        </p:spPr>
      </p:pic>
      <p:pic>
        <p:nvPicPr>
          <p:cNvPr id="43" name="Picture 42"/>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1648693" y="1197690"/>
            <a:ext cx="3298405" cy="4613644"/>
          </a:xfrm>
          <a:prstGeom prst="rect">
            <a:avLst/>
          </a:prstGeom>
        </p:spPr>
      </p:pic>
      <p:pic>
        <p:nvPicPr>
          <p:cNvPr id="44" name="Picture 43"/>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1648693" y="1197690"/>
            <a:ext cx="3298405" cy="4613644"/>
          </a:xfrm>
          <a:prstGeom prst="rect">
            <a:avLst/>
          </a:prstGeom>
        </p:spPr>
      </p:pic>
      <p:pic>
        <p:nvPicPr>
          <p:cNvPr id="45" name="Picture 44"/>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1648693" y="1197690"/>
            <a:ext cx="3298405" cy="4613644"/>
          </a:xfrm>
          <a:prstGeom prst="rect">
            <a:avLst/>
          </a:prstGeom>
        </p:spPr>
      </p:pic>
      <p:pic>
        <p:nvPicPr>
          <p:cNvPr id="46" name="Picture 45"/>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1648693" y="1197690"/>
            <a:ext cx="3298405" cy="4613644"/>
          </a:xfrm>
          <a:prstGeom prst="rect">
            <a:avLst/>
          </a:prstGeom>
        </p:spPr>
      </p:pic>
      <p:pic>
        <p:nvPicPr>
          <p:cNvPr id="47" name="Picture 46"/>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1648693" y="1197690"/>
            <a:ext cx="3298405" cy="4613644"/>
          </a:xfrm>
          <a:prstGeom prst="rect">
            <a:avLst/>
          </a:prstGeom>
        </p:spPr>
      </p:pic>
      <p:pic>
        <p:nvPicPr>
          <p:cNvPr id="48" name="Picture 47"/>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1648693" y="1197690"/>
            <a:ext cx="3298405" cy="4613644"/>
          </a:xfrm>
          <a:prstGeom prst="rect">
            <a:avLst/>
          </a:prstGeom>
        </p:spPr>
      </p:pic>
      <p:pic>
        <p:nvPicPr>
          <p:cNvPr id="49" name="Picture 48"/>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1648693" y="1197690"/>
            <a:ext cx="3298405" cy="4613644"/>
          </a:xfrm>
          <a:prstGeom prst="rect">
            <a:avLst/>
          </a:prstGeom>
        </p:spPr>
      </p:pic>
      <p:pic>
        <p:nvPicPr>
          <p:cNvPr id="50" name="Picture 49"/>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1648693" y="1197690"/>
            <a:ext cx="3298405" cy="4613644"/>
          </a:xfrm>
          <a:prstGeom prst="rect">
            <a:avLst/>
          </a:prstGeom>
        </p:spPr>
      </p:pic>
      <p:pic>
        <p:nvPicPr>
          <p:cNvPr id="51" name="Picture 50"/>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1648693" y="1197690"/>
            <a:ext cx="3298405" cy="4613644"/>
          </a:xfrm>
          <a:prstGeom prst="rect">
            <a:avLst/>
          </a:prstGeom>
        </p:spPr>
      </p:pic>
      <p:sp>
        <p:nvSpPr>
          <p:cNvPr id="2" name="Title 1"/>
          <p:cNvSpPr>
            <a:spLocks noGrp="1"/>
          </p:cNvSpPr>
          <p:nvPr>
            <p:ph type="title"/>
          </p:nvPr>
        </p:nvSpPr>
        <p:spPr/>
        <p:txBody>
          <a:bodyPr/>
          <a:lstStyle/>
          <a:p>
            <a:r>
              <a:rPr lang="en-CA" dirty="0" smtClean="0"/>
              <a:t>Scalable </a:t>
            </a:r>
            <a:r>
              <a:rPr lang="en-CA" dirty="0"/>
              <a:t>V</a:t>
            </a:r>
            <a:r>
              <a:rPr lang="en-CA" dirty="0" smtClean="0"/>
              <a:t>ector </a:t>
            </a:r>
            <a:r>
              <a:rPr lang="en-CA" dirty="0"/>
              <a:t>G</a:t>
            </a:r>
            <a:r>
              <a:rPr lang="en-CA" dirty="0" smtClean="0"/>
              <a:t>raphics (“SVG”)</a:t>
            </a:r>
            <a:endParaRPr lang="en-CA" dirty="0"/>
          </a:p>
        </p:txBody>
      </p:sp>
      <p:sp>
        <p:nvSpPr>
          <p:cNvPr id="9" name="Date Placeholder 8"/>
          <p:cNvSpPr>
            <a:spLocks noGrp="1"/>
          </p:cNvSpPr>
          <p:nvPr>
            <p:ph type="dt" sz="half" idx="10"/>
          </p:nvPr>
        </p:nvSpPr>
        <p:spPr/>
        <p:txBody>
          <a:bodyPr/>
          <a:lstStyle/>
          <a:p>
            <a:r>
              <a:rPr lang="en-US" smtClean="0"/>
              <a:t>August 13, 2014</a:t>
            </a:r>
            <a:endParaRPr lang="en-US" dirty="0"/>
          </a:p>
        </p:txBody>
      </p:sp>
      <p:sp>
        <p:nvSpPr>
          <p:cNvPr id="10" name="Footer Placeholder 9"/>
          <p:cNvSpPr>
            <a:spLocks noGrp="1"/>
          </p:cNvSpPr>
          <p:nvPr>
            <p:ph type="ftr" sz="quarter" idx="11"/>
          </p:nvPr>
        </p:nvSpPr>
        <p:spPr/>
        <p:txBody>
          <a:bodyPr/>
          <a:lstStyle/>
          <a:p>
            <a:r>
              <a:rPr lang="fr-FR" dirty="0" smtClean="0"/>
              <a:t>SIGGRAPH 2014 - </a:t>
            </a:r>
            <a:r>
              <a:rPr lang="fr-FR" dirty="0" err="1" smtClean="0"/>
              <a:t>Vector</a:t>
            </a:r>
            <a:r>
              <a:rPr lang="fr-FR" dirty="0" smtClean="0"/>
              <a:t> Graphics Complexes</a:t>
            </a:r>
            <a:endParaRPr lang="en-US" dirty="0"/>
          </a:p>
        </p:txBody>
      </p:sp>
      <p:sp>
        <p:nvSpPr>
          <p:cNvPr id="11" name="Slide Number Placeholder 10"/>
          <p:cNvSpPr>
            <a:spLocks noGrp="1"/>
          </p:cNvSpPr>
          <p:nvPr>
            <p:ph type="sldNum" sz="quarter" idx="12"/>
          </p:nvPr>
        </p:nvSpPr>
        <p:spPr>
          <a:xfrm>
            <a:off x="9933966" y="6459784"/>
            <a:ext cx="1312025" cy="365125"/>
          </a:xfrm>
        </p:spPr>
        <p:txBody>
          <a:bodyPr/>
          <a:lstStyle/>
          <a:p>
            <a:fld id="{4CE482DC-2269-4F26-9D2A-7E44B1A4CD85}" type="slidenum">
              <a:rPr lang="en-US" smtClean="0"/>
              <a:pPr/>
              <a:t>3</a:t>
            </a:fld>
            <a:endParaRPr lang="en-US" dirty="0"/>
          </a:p>
        </p:txBody>
      </p:sp>
    </p:spTree>
    <p:extLst>
      <p:ext uri="{BB962C8B-B14F-4D97-AF65-F5344CB8AC3E}">
        <p14:creationId xmlns:p14="http://schemas.microsoft.com/office/powerpoint/2010/main" val="482046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4"/>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5"/>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6"/>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par>
                          <p:cTn id="31" fill="hold">
                            <p:stCondLst>
                              <p:cond delay="0"/>
                            </p:stCondLst>
                            <p:childTnLst>
                              <p:par>
                                <p:cTn id="32" presetID="1" presetClass="exit" presetSubtype="0" fill="hold" nodeType="afterEffect">
                                  <p:stCondLst>
                                    <p:cond delay="200"/>
                                  </p:stCondLst>
                                  <p:childTnLst>
                                    <p:set>
                                      <p:cBhvr>
                                        <p:cTn id="33" dur="1" fill="hold">
                                          <p:stCondLst>
                                            <p:cond delay="0"/>
                                          </p:stCondLst>
                                        </p:cTn>
                                        <p:tgtEl>
                                          <p:spTgt spid="7"/>
                                        </p:tgtEl>
                                        <p:attrNameLst>
                                          <p:attrName>style.visibility</p:attrName>
                                        </p:attrNameLst>
                                      </p:cBhvr>
                                      <p:to>
                                        <p:strVal val="hidden"/>
                                      </p:to>
                                    </p:set>
                                  </p:childTnLst>
                                </p:cTn>
                              </p:par>
                              <p:par>
                                <p:cTn id="34" presetID="1" presetClass="entr" presetSubtype="0" fill="hold" nodeType="withEffect">
                                  <p:stCondLst>
                                    <p:cond delay="200"/>
                                  </p:stCondLst>
                                  <p:childTnLst>
                                    <p:set>
                                      <p:cBhvr>
                                        <p:cTn id="35" dur="1" fill="hold">
                                          <p:stCondLst>
                                            <p:cond delay="0"/>
                                          </p:stCondLst>
                                        </p:cTn>
                                        <p:tgtEl>
                                          <p:spTgt spid="8"/>
                                        </p:tgtEl>
                                        <p:attrNameLst>
                                          <p:attrName>style.visibility</p:attrName>
                                        </p:attrNameLst>
                                      </p:cBhvr>
                                      <p:to>
                                        <p:strVal val="visible"/>
                                      </p:to>
                                    </p:set>
                                  </p:childTnLst>
                                </p:cTn>
                              </p:par>
                            </p:childTnLst>
                          </p:cTn>
                        </p:par>
                        <p:par>
                          <p:cTn id="36" fill="hold">
                            <p:stCondLst>
                              <p:cond delay="200"/>
                            </p:stCondLst>
                            <p:childTnLst>
                              <p:par>
                                <p:cTn id="37" presetID="1" presetClass="exit" presetSubtype="0" fill="hold" nodeType="afterEffect">
                                  <p:stCondLst>
                                    <p:cond delay="200"/>
                                  </p:stCondLst>
                                  <p:childTnLst>
                                    <p:set>
                                      <p:cBhvr>
                                        <p:cTn id="38" dur="1" fill="hold">
                                          <p:stCondLst>
                                            <p:cond delay="0"/>
                                          </p:stCondLst>
                                        </p:cTn>
                                        <p:tgtEl>
                                          <p:spTgt spid="8"/>
                                        </p:tgtEl>
                                        <p:attrNameLst>
                                          <p:attrName>style.visibility</p:attrName>
                                        </p:attrNameLst>
                                      </p:cBhvr>
                                      <p:to>
                                        <p:strVal val="hidden"/>
                                      </p:to>
                                    </p:set>
                                  </p:childTnLst>
                                </p:cTn>
                              </p:par>
                              <p:par>
                                <p:cTn id="39" presetID="1" presetClass="entr" presetSubtype="0" fill="hold" nodeType="withEffect">
                                  <p:stCondLst>
                                    <p:cond delay="200"/>
                                  </p:stCondLst>
                                  <p:childTnLst>
                                    <p:set>
                                      <p:cBhvr>
                                        <p:cTn id="40" dur="1" fill="hold">
                                          <p:stCondLst>
                                            <p:cond delay="0"/>
                                          </p:stCondLst>
                                        </p:cTn>
                                        <p:tgtEl>
                                          <p:spTgt spid="12"/>
                                        </p:tgtEl>
                                        <p:attrNameLst>
                                          <p:attrName>style.visibility</p:attrName>
                                        </p:attrNameLst>
                                      </p:cBhvr>
                                      <p:to>
                                        <p:strVal val="visible"/>
                                      </p:to>
                                    </p:set>
                                  </p:childTnLst>
                                </p:cTn>
                              </p:par>
                            </p:childTnLst>
                          </p:cTn>
                        </p:par>
                        <p:par>
                          <p:cTn id="41" fill="hold">
                            <p:stCondLst>
                              <p:cond delay="400"/>
                            </p:stCondLst>
                            <p:childTnLst>
                              <p:par>
                                <p:cTn id="42" presetID="1" presetClass="exit" presetSubtype="0" fill="hold" nodeType="afterEffect">
                                  <p:stCondLst>
                                    <p:cond delay="200"/>
                                  </p:stCondLst>
                                  <p:childTnLst>
                                    <p:set>
                                      <p:cBhvr>
                                        <p:cTn id="43" dur="1" fill="hold">
                                          <p:stCondLst>
                                            <p:cond delay="0"/>
                                          </p:stCondLst>
                                        </p:cTn>
                                        <p:tgtEl>
                                          <p:spTgt spid="12"/>
                                        </p:tgtEl>
                                        <p:attrNameLst>
                                          <p:attrName>style.visibility</p:attrName>
                                        </p:attrNameLst>
                                      </p:cBhvr>
                                      <p:to>
                                        <p:strVal val="hidden"/>
                                      </p:to>
                                    </p:set>
                                  </p:childTnLst>
                                </p:cTn>
                              </p:par>
                              <p:par>
                                <p:cTn id="44" presetID="1" presetClass="entr" presetSubtype="0" fill="hold" nodeType="withEffect">
                                  <p:stCondLst>
                                    <p:cond delay="200"/>
                                  </p:stCondLst>
                                  <p:childTnLst>
                                    <p:set>
                                      <p:cBhvr>
                                        <p:cTn id="45" dur="1" fill="hold">
                                          <p:stCondLst>
                                            <p:cond delay="0"/>
                                          </p:stCondLst>
                                        </p:cTn>
                                        <p:tgtEl>
                                          <p:spTgt spid="15"/>
                                        </p:tgtEl>
                                        <p:attrNameLst>
                                          <p:attrName>style.visibility</p:attrName>
                                        </p:attrNameLst>
                                      </p:cBhvr>
                                      <p:to>
                                        <p:strVal val="visible"/>
                                      </p:to>
                                    </p:set>
                                  </p:childTnLst>
                                </p:cTn>
                              </p:par>
                            </p:childTnLst>
                          </p:cTn>
                        </p:par>
                        <p:par>
                          <p:cTn id="46" fill="hold">
                            <p:stCondLst>
                              <p:cond delay="600"/>
                            </p:stCondLst>
                            <p:childTnLst>
                              <p:par>
                                <p:cTn id="47" presetID="1" presetClass="exit" presetSubtype="0" fill="hold" nodeType="afterEffect">
                                  <p:stCondLst>
                                    <p:cond delay="200"/>
                                  </p:stCondLst>
                                  <p:childTnLst>
                                    <p:set>
                                      <p:cBhvr>
                                        <p:cTn id="48" dur="1" fill="hold">
                                          <p:stCondLst>
                                            <p:cond delay="0"/>
                                          </p:stCondLst>
                                        </p:cTn>
                                        <p:tgtEl>
                                          <p:spTgt spid="15"/>
                                        </p:tgtEl>
                                        <p:attrNameLst>
                                          <p:attrName>style.visibility</p:attrName>
                                        </p:attrNameLst>
                                      </p:cBhvr>
                                      <p:to>
                                        <p:strVal val="hidden"/>
                                      </p:to>
                                    </p:set>
                                  </p:childTnLst>
                                </p:cTn>
                              </p:par>
                              <p:par>
                                <p:cTn id="49" presetID="1" presetClass="entr" presetSubtype="0" fill="hold" nodeType="withEffect">
                                  <p:stCondLst>
                                    <p:cond delay="200"/>
                                  </p:stCondLst>
                                  <p:childTnLst>
                                    <p:set>
                                      <p:cBhvr>
                                        <p:cTn id="50" dur="1" fill="hold">
                                          <p:stCondLst>
                                            <p:cond delay="0"/>
                                          </p:stCondLst>
                                        </p:cTn>
                                        <p:tgtEl>
                                          <p:spTgt spid="16"/>
                                        </p:tgtEl>
                                        <p:attrNameLst>
                                          <p:attrName>style.visibility</p:attrName>
                                        </p:attrNameLst>
                                      </p:cBhvr>
                                      <p:to>
                                        <p:strVal val="visible"/>
                                      </p:to>
                                    </p:set>
                                  </p:childTnLst>
                                </p:cTn>
                              </p:par>
                            </p:childTnLst>
                          </p:cTn>
                        </p:par>
                        <p:par>
                          <p:cTn id="51" fill="hold">
                            <p:stCondLst>
                              <p:cond delay="800"/>
                            </p:stCondLst>
                            <p:childTnLst>
                              <p:par>
                                <p:cTn id="52" presetID="1" presetClass="exit" presetSubtype="0" fill="hold" nodeType="afterEffect">
                                  <p:stCondLst>
                                    <p:cond delay="200"/>
                                  </p:stCondLst>
                                  <p:childTnLst>
                                    <p:set>
                                      <p:cBhvr>
                                        <p:cTn id="53" dur="1" fill="hold">
                                          <p:stCondLst>
                                            <p:cond delay="0"/>
                                          </p:stCondLst>
                                        </p:cTn>
                                        <p:tgtEl>
                                          <p:spTgt spid="16"/>
                                        </p:tgtEl>
                                        <p:attrNameLst>
                                          <p:attrName>style.visibility</p:attrName>
                                        </p:attrNameLst>
                                      </p:cBhvr>
                                      <p:to>
                                        <p:strVal val="hidden"/>
                                      </p:to>
                                    </p:set>
                                  </p:childTnLst>
                                </p:cTn>
                              </p:par>
                              <p:par>
                                <p:cTn id="54" presetID="1" presetClass="entr" presetSubtype="0" fill="hold" nodeType="withEffect">
                                  <p:stCondLst>
                                    <p:cond delay="200"/>
                                  </p:stCondLst>
                                  <p:childTnLst>
                                    <p:set>
                                      <p:cBhvr>
                                        <p:cTn id="55" dur="1" fill="hold">
                                          <p:stCondLst>
                                            <p:cond delay="0"/>
                                          </p:stCondLst>
                                        </p:cTn>
                                        <p:tgtEl>
                                          <p:spTgt spid="17"/>
                                        </p:tgtEl>
                                        <p:attrNameLst>
                                          <p:attrName>style.visibility</p:attrName>
                                        </p:attrNameLst>
                                      </p:cBhvr>
                                      <p:to>
                                        <p:strVal val="visible"/>
                                      </p:to>
                                    </p:set>
                                  </p:childTnLst>
                                </p:cTn>
                              </p:par>
                            </p:childTnLst>
                          </p:cTn>
                        </p:par>
                        <p:par>
                          <p:cTn id="56" fill="hold">
                            <p:stCondLst>
                              <p:cond delay="1000"/>
                            </p:stCondLst>
                            <p:childTnLst>
                              <p:par>
                                <p:cTn id="57" presetID="1" presetClass="exit" presetSubtype="0" fill="hold" nodeType="afterEffect">
                                  <p:stCondLst>
                                    <p:cond delay="200"/>
                                  </p:stCondLst>
                                  <p:childTnLst>
                                    <p:set>
                                      <p:cBhvr>
                                        <p:cTn id="58" dur="1" fill="hold">
                                          <p:stCondLst>
                                            <p:cond delay="0"/>
                                          </p:stCondLst>
                                        </p:cTn>
                                        <p:tgtEl>
                                          <p:spTgt spid="17"/>
                                        </p:tgtEl>
                                        <p:attrNameLst>
                                          <p:attrName>style.visibility</p:attrName>
                                        </p:attrNameLst>
                                      </p:cBhvr>
                                      <p:to>
                                        <p:strVal val="hidden"/>
                                      </p:to>
                                    </p:set>
                                  </p:childTnLst>
                                </p:cTn>
                              </p:par>
                              <p:par>
                                <p:cTn id="59" presetID="1" presetClass="entr" presetSubtype="0" fill="hold" nodeType="withEffect">
                                  <p:stCondLst>
                                    <p:cond delay="200"/>
                                  </p:stCondLst>
                                  <p:childTnLst>
                                    <p:set>
                                      <p:cBhvr>
                                        <p:cTn id="60" dur="1" fill="hold">
                                          <p:stCondLst>
                                            <p:cond delay="0"/>
                                          </p:stCondLst>
                                        </p:cTn>
                                        <p:tgtEl>
                                          <p:spTgt spid="18"/>
                                        </p:tgtEl>
                                        <p:attrNameLst>
                                          <p:attrName>style.visibility</p:attrName>
                                        </p:attrNameLst>
                                      </p:cBhvr>
                                      <p:to>
                                        <p:strVal val="visible"/>
                                      </p:to>
                                    </p:set>
                                  </p:childTnLst>
                                </p:cTn>
                              </p:par>
                            </p:childTnLst>
                          </p:cTn>
                        </p:par>
                        <p:par>
                          <p:cTn id="61" fill="hold">
                            <p:stCondLst>
                              <p:cond delay="1200"/>
                            </p:stCondLst>
                            <p:childTnLst>
                              <p:par>
                                <p:cTn id="62" presetID="1" presetClass="exit" presetSubtype="0" fill="hold" nodeType="afterEffect">
                                  <p:stCondLst>
                                    <p:cond delay="200"/>
                                  </p:stCondLst>
                                  <p:childTnLst>
                                    <p:set>
                                      <p:cBhvr>
                                        <p:cTn id="63" dur="1" fill="hold">
                                          <p:stCondLst>
                                            <p:cond delay="0"/>
                                          </p:stCondLst>
                                        </p:cTn>
                                        <p:tgtEl>
                                          <p:spTgt spid="18"/>
                                        </p:tgtEl>
                                        <p:attrNameLst>
                                          <p:attrName>style.visibility</p:attrName>
                                        </p:attrNameLst>
                                      </p:cBhvr>
                                      <p:to>
                                        <p:strVal val="hidden"/>
                                      </p:to>
                                    </p:set>
                                  </p:childTnLst>
                                </p:cTn>
                              </p:par>
                              <p:par>
                                <p:cTn id="64" presetID="1" presetClass="entr" presetSubtype="0" fill="hold" nodeType="withEffect">
                                  <p:stCondLst>
                                    <p:cond delay="200"/>
                                  </p:stCondLst>
                                  <p:childTnLst>
                                    <p:set>
                                      <p:cBhvr>
                                        <p:cTn id="65" dur="1" fill="hold">
                                          <p:stCondLst>
                                            <p:cond delay="0"/>
                                          </p:stCondLst>
                                        </p:cTn>
                                        <p:tgtEl>
                                          <p:spTgt spid="19"/>
                                        </p:tgtEl>
                                        <p:attrNameLst>
                                          <p:attrName>style.visibility</p:attrName>
                                        </p:attrNameLst>
                                      </p:cBhvr>
                                      <p:to>
                                        <p:strVal val="visible"/>
                                      </p:to>
                                    </p:set>
                                  </p:childTnLst>
                                </p:cTn>
                              </p:par>
                            </p:childTnLst>
                          </p:cTn>
                        </p:par>
                        <p:par>
                          <p:cTn id="66" fill="hold">
                            <p:stCondLst>
                              <p:cond delay="1400"/>
                            </p:stCondLst>
                            <p:childTnLst>
                              <p:par>
                                <p:cTn id="67" presetID="1" presetClass="exit" presetSubtype="0" fill="hold" nodeType="afterEffect">
                                  <p:stCondLst>
                                    <p:cond delay="200"/>
                                  </p:stCondLst>
                                  <p:childTnLst>
                                    <p:set>
                                      <p:cBhvr>
                                        <p:cTn id="68" dur="1" fill="hold">
                                          <p:stCondLst>
                                            <p:cond delay="0"/>
                                          </p:stCondLst>
                                        </p:cTn>
                                        <p:tgtEl>
                                          <p:spTgt spid="19"/>
                                        </p:tgtEl>
                                        <p:attrNameLst>
                                          <p:attrName>style.visibility</p:attrName>
                                        </p:attrNameLst>
                                      </p:cBhvr>
                                      <p:to>
                                        <p:strVal val="hidden"/>
                                      </p:to>
                                    </p:set>
                                  </p:childTnLst>
                                </p:cTn>
                              </p:par>
                              <p:par>
                                <p:cTn id="69" presetID="1" presetClass="entr" presetSubtype="0" fill="hold" nodeType="withEffect">
                                  <p:stCondLst>
                                    <p:cond delay="200"/>
                                  </p:stCondLst>
                                  <p:childTnLst>
                                    <p:set>
                                      <p:cBhvr>
                                        <p:cTn id="70" dur="1" fill="hold">
                                          <p:stCondLst>
                                            <p:cond delay="0"/>
                                          </p:stCondLst>
                                        </p:cTn>
                                        <p:tgtEl>
                                          <p:spTgt spid="20"/>
                                        </p:tgtEl>
                                        <p:attrNameLst>
                                          <p:attrName>style.visibility</p:attrName>
                                        </p:attrNameLst>
                                      </p:cBhvr>
                                      <p:to>
                                        <p:strVal val="visible"/>
                                      </p:to>
                                    </p:set>
                                  </p:childTnLst>
                                </p:cTn>
                              </p:par>
                            </p:childTnLst>
                          </p:cTn>
                        </p:par>
                        <p:par>
                          <p:cTn id="71" fill="hold">
                            <p:stCondLst>
                              <p:cond delay="1600"/>
                            </p:stCondLst>
                            <p:childTnLst>
                              <p:par>
                                <p:cTn id="72" presetID="1" presetClass="exit" presetSubtype="0" fill="hold" nodeType="afterEffect">
                                  <p:stCondLst>
                                    <p:cond delay="200"/>
                                  </p:stCondLst>
                                  <p:childTnLst>
                                    <p:set>
                                      <p:cBhvr>
                                        <p:cTn id="73" dur="1" fill="hold">
                                          <p:stCondLst>
                                            <p:cond delay="0"/>
                                          </p:stCondLst>
                                        </p:cTn>
                                        <p:tgtEl>
                                          <p:spTgt spid="20"/>
                                        </p:tgtEl>
                                        <p:attrNameLst>
                                          <p:attrName>style.visibility</p:attrName>
                                        </p:attrNameLst>
                                      </p:cBhvr>
                                      <p:to>
                                        <p:strVal val="hidden"/>
                                      </p:to>
                                    </p:set>
                                  </p:childTnLst>
                                </p:cTn>
                              </p:par>
                              <p:par>
                                <p:cTn id="74" presetID="1" presetClass="entr" presetSubtype="0" fill="hold" nodeType="withEffect">
                                  <p:stCondLst>
                                    <p:cond delay="200"/>
                                  </p:stCondLst>
                                  <p:childTnLst>
                                    <p:set>
                                      <p:cBhvr>
                                        <p:cTn id="75" dur="1" fill="hold">
                                          <p:stCondLst>
                                            <p:cond delay="0"/>
                                          </p:stCondLst>
                                        </p:cTn>
                                        <p:tgtEl>
                                          <p:spTgt spid="21"/>
                                        </p:tgtEl>
                                        <p:attrNameLst>
                                          <p:attrName>style.visibility</p:attrName>
                                        </p:attrNameLst>
                                      </p:cBhvr>
                                      <p:to>
                                        <p:strVal val="visible"/>
                                      </p:to>
                                    </p:set>
                                  </p:childTnLst>
                                </p:cTn>
                              </p:par>
                            </p:childTnLst>
                          </p:cTn>
                        </p:par>
                        <p:par>
                          <p:cTn id="76" fill="hold">
                            <p:stCondLst>
                              <p:cond delay="1800"/>
                            </p:stCondLst>
                            <p:childTnLst>
                              <p:par>
                                <p:cTn id="77" presetID="1" presetClass="exit" presetSubtype="0" fill="hold" nodeType="afterEffect">
                                  <p:stCondLst>
                                    <p:cond delay="200"/>
                                  </p:stCondLst>
                                  <p:childTnLst>
                                    <p:set>
                                      <p:cBhvr>
                                        <p:cTn id="78" dur="1" fill="hold">
                                          <p:stCondLst>
                                            <p:cond delay="0"/>
                                          </p:stCondLst>
                                        </p:cTn>
                                        <p:tgtEl>
                                          <p:spTgt spid="21"/>
                                        </p:tgtEl>
                                        <p:attrNameLst>
                                          <p:attrName>style.visibility</p:attrName>
                                        </p:attrNameLst>
                                      </p:cBhvr>
                                      <p:to>
                                        <p:strVal val="hidden"/>
                                      </p:to>
                                    </p:set>
                                  </p:childTnLst>
                                </p:cTn>
                              </p:par>
                              <p:par>
                                <p:cTn id="79" presetID="1" presetClass="entr" presetSubtype="0" fill="hold" nodeType="withEffect">
                                  <p:stCondLst>
                                    <p:cond delay="0"/>
                                  </p:stCondLst>
                                  <p:childTnLst>
                                    <p:set>
                                      <p:cBhvr>
                                        <p:cTn id="80" dur="1" fill="hold">
                                          <p:stCondLst>
                                            <p:cond delay="0"/>
                                          </p:stCondLst>
                                        </p:cTn>
                                        <p:tgtEl>
                                          <p:spTgt spid="22"/>
                                        </p:tgtEl>
                                        <p:attrNameLst>
                                          <p:attrName>style.visibility</p:attrName>
                                        </p:attrNameLst>
                                      </p:cBhvr>
                                      <p:to>
                                        <p:strVal val="visible"/>
                                      </p:to>
                                    </p:set>
                                  </p:childTnLst>
                                </p:cTn>
                              </p:par>
                            </p:childTnLst>
                          </p:cTn>
                        </p:par>
                        <p:par>
                          <p:cTn id="81" fill="hold">
                            <p:stCondLst>
                              <p:cond delay="2000"/>
                            </p:stCondLst>
                            <p:childTnLst>
                              <p:par>
                                <p:cTn id="82" presetID="1" presetClass="exit" presetSubtype="0" fill="hold" nodeType="afterEffect">
                                  <p:stCondLst>
                                    <p:cond delay="200"/>
                                  </p:stCondLst>
                                  <p:childTnLst>
                                    <p:set>
                                      <p:cBhvr>
                                        <p:cTn id="83" dur="1" fill="hold">
                                          <p:stCondLst>
                                            <p:cond delay="0"/>
                                          </p:stCondLst>
                                        </p:cTn>
                                        <p:tgtEl>
                                          <p:spTgt spid="22"/>
                                        </p:tgtEl>
                                        <p:attrNameLst>
                                          <p:attrName>style.visibility</p:attrName>
                                        </p:attrNameLst>
                                      </p:cBhvr>
                                      <p:to>
                                        <p:strVal val="hidden"/>
                                      </p:to>
                                    </p:set>
                                  </p:childTnLst>
                                </p:cTn>
                              </p:par>
                              <p:par>
                                <p:cTn id="84" presetID="1" presetClass="entr" presetSubtype="0" fill="hold" nodeType="withEffect">
                                  <p:stCondLst>
                                    <p:cond delay="0"/>
                                  </p:stCondLst>
                                  <p:childTnLst>
                                    <p:set>
                                      <p:cBhvr>
                                        <p:cTn id="85" dur="1" fill="hold">
                                          <p:stCondLst>
                                            <p:cond delay="0"/>
                                          </p:stCondLst>
                                        </p:cTn>
                                        <p:tgtEl>
                                          <p:spTgt spid="23"/>
                                        </p:tgtEl>
                                        <p:attrNameLst>
                                          <p:attrName>style.visibility</p:attrName>
                                        </p:attrNameLst>
                                      </p:cBhvr>
                                      <p:to>
                                        <p:strVal val="visible"/>
                                      </p:to>
                                    </p:set>
                                  </p:childTnLst>
                                </p:cTn>
                              </p:par>
                            </p:childTnLst>
                          </p:cTn>
                        </p:par>
                        <p:par>
                          <p:cTn id="86" fill="hold">
                            <p:stCondLst>
                              <p:cond delay="2200"/>
                            </p:stCondLst>
                            <p:childTnLst>
                              <p:par>
                                <p:cTn id="87" presetID="1" presetClass="exit" presetSubtype="0" fill="hold" nodeType="afterEffect">
                                  <p:stCondLst>
                                    <p:cond delay="200"/>
                                  </p:stCondLst>
                                  <p:childTnLst>
                                    <p:set>
                                      <p:cBhvr>
                                        <p:cTn id="88" dur="1" fill="hold">
                                          <p:stCondLst>
                                            <p:cond delay="0"/>
                                          </p:stCondLst>
                                        </p:cTn>
                                        <p:tgtEl>
                                          <p:spTgt spid="23"/>
                                        </p:tgtEl>
                                        <p:attrNameLst>
                                          <p:attrName>style.visibility</p:attrName>
                                        </p:attrNameLst>
                                      </p:cBhvr>
                                      <p:to>
                                        <p:strVal val="hidden"/>
                                      </p:to>
                                    </p:set>
                                  </p:childTnLst>
                                </p:cTn>
                              </p:par>
                              <p:par>
                                <p:cTn id="89" presetID="1" presetClass="entr" presetSubtype="0" fill="hold" nodeType="withEffect">
                                  <p:stCondLst>
                                    <p:cond delay="0"/>
                                  </p:stCondLst>
                                  <p:childTnLst>
                                    <p:set>
                                      <p:cBhvr>
                                        <p:cTn id="90" dur="1" fill="hold">
                                          <p:stCondLst>
                                            <p:cond delay="0"/>
                                          </p:stCondLst>
                                        </p:cTn>
                                        <p:tgtEl>
                                          <p:spTgt spid="24"/>
                                        </p:tgtEl>
                                        <p:attrNameLst>
                                          <p:attrName>style.visibility</p:attrName>
                                        </p:attrNameLst>
                                      </p:cBhvr>
                                      <p:to>
                                        <p:strVal val="visible"/>
                                      </p:to>
                                    </p:set>
                                  </p:childTnLst>
                                </p:cTn>
                              </p:par>
                            </p:childTnLst>
                          </p:cTn>
                        </p:par>
                        <p:par>
                          <p:cTn id="91" fill="hold">
                            <p:stCondLst>
                              <p:cond delay="2400"/>
                            </p:stCondLst>
                            <p:childTnLst>
                              <p:par>
                                <p:cTn id="92" presetID="1" presetClass="exit" presetSubtype="0" fill="hold" nodeType="afterEffect">
                                  <p:stCondLst>
                                    <p:cond delay="200"/>
                                  </p:stCondLst>
                                  <p:childTnLst>
                                    <p:set>
                                      <p:cBhvr>
                                        <p:cTn id="93" dur="1" fill="hold">
                                          <p:stCondLst>
                                            <p:cond delay="0"/>
                                          </p:stCondLst>
                                        </p:cTn>
                                        <p:tgtEl>
                                          <p:spTgt spid="24"/>
                                        </p:tgtEl>
                                        <p:attrNameLst>
                                          <p:attrName>style.visibility</p:attrName>
                                        </p:attrNameLst>
                                      </p:cBhvr>
                                      <p:to>
                                        <p:strVal val="hidden"/>
                                      </p:to>
                                    </p:set>
                                  </p:childTnLst>
                                </p:cTn>
                              </p:par>
                              <p:par>
                                <p:cTn id="94" presetID="1" presetClass="entr" presetSubtype="0" fill="hold" nodeType="withEffect">
                                  <p:stCondLst>
                                    <p:cond delay="0"/>
                                  </p:stCondLst>
                                  <p:childTnLst>
                                    <p:set>
                                      <p:cBhvr>
                                        <p:cTn id="95" dur="1" fill="hold">
                                          <p:stCondLst>
                                            <p:cond delay="0"/>
                                          </p:stCondLst>
                                        </p:cTn>
                                        <p:tgtEl>
                                          <p:spTgt spid="25"/>
                                        </p:tgtEl>
                                        <p:attrNameLst>
                                          <p:attrName>style.visibility</p:attrName>
                                        </p:attrNameLst>
                                      </p:cBhvr>
                                      <p:to>
                                        <p:strVal val="visible"/>
                                      </p:to>
                                    </p:set>
                                  </p:childTnLst>
                                </p:cTn>
                              </p:par>
                            </p:childTnLst>
                          </p:cTn>
                        </p:par>
                        <p:par>
                          <p:cTn id="96" fill="hold">
                            <p:stCondLst>
                              <p:cond delay="2600"/>
                            </p:stCondLst>
                            <p:childTnLst>
                              <p:par>
                                <p:cTn id="97" presetID="1" presetClass="exit" presetSubtype="0" fill="hold" nodeType="afterEffect">
                                  <p:stCondLst>
                                    <p:cond delay="200"/>
                                  </p:stCondLst>
                                  <p:childTnLst>
                                    <p:set>
                                      <p:cBhvr>
                                        <p:cTn id="98" dur="1" fill="hold">
                                          <p:stCondLst>
                                            <p:cond delay="0"/>
                                          </p:stCondLst>
                                        </p:cTn>
                                        <p:tgtEl>
                                          <p:spTgt spid="25"/>
                                        </p:tgtEl>
                                        <p:attrNameLst>
                                          <p:attrName>style.visibility</p:attrName>
                                        </p:attrNameLst>
                                      </p:cBhvr>
                                      <p:to>
                                        <p:strVal val="hidden"/>
                                      </p:to>
                                    </p:set>
                                  </p:childTnLst>
                                </p:cTn>
                              </p:par>
                              <p:par>
                                <p:cTn id="99" presetID="1" presetClass="entr" presetSubtype="0" fill="hold" nodeType="withEffect">
                                  <p:stCondLst>
                                    <p:cond delay="0"/>
                                  </p:stCondLst>
                                  <p:childTnLst>
                                    <p:set>
                                      <p:cBhvr>
                                        <p:cTn id="100" dur="1" fill="hold">
                                          <p:stCondLst>
                                            <p:cond delay="0"/>
                                          </p:stCondLst>
                                        </p:cTn>
                                        <p:tgtEl>
                                          <p:spTgt spid="26"/>
                                        </p:tgtEl>
                                        <p:attrNameLst>
                                          <p:attrName>style.visibility</p:attrName>
                                        </p:attrNameLst>
                                      </p:cBhvr>
                                      <p:to>
                                        <p:strVal val="visible"/>
                                      </p:to>
                                    </p:set>
                                  </p:childTnLst>
                                </p:cTn>
                              </p:par>
                            </p:childTnLst>
                          </p:cTn>
                        </p:par>
                        <p:par>
                          <p:cTn id="101" fill="hold">
                            <p:stCondLst>
                              <p:cond delay="2800"/>
                            </p:stCondLst>
                            <p:childTnLst>
                              <p:par>
                                <p:cTn id="102" presetID="1" presetClass="exit" presetSubtype="0" fill="hold" nodeType="afterEffect">
                                  <p:stCondLst>
                                    <p:cond delay="200"/>
                                  </p:stCondLst>
                                  <p:childTnLst>
                                    <p:set>
                                      <p:cBhvr>
                                        <p:cTn id="103" dur="1" fill="hold">
                                          <p:stCondLst>
                                            <p:cond delay="0"/>
                                          </p:stCondLst>
                                        </p:cTn>
                                        <p:tgtEl>
                                          <p:spTgt spid="26"/>
                                        </p:tgtEl>
                                        <p:attrNameLst>
                                          <p:attrName>style.visibility</p:attrName>
                                        </p:attrNameLst>
                                      </p:cBhvr>
                                      <p:to>
                                        <p:strVal val="hidden"/>
                                      </p:to>
                                    </p:set>
                                  </p:childTnLst>
                                </p:cTn>
                              </p:par>
                              <p:par>
                                <p:cTn id="104" presetID="1" presetClass="entr" presetSubtype="0" fill="hold" nodeType="withEffect">
                                  <p:stCondLst>
                                    <p:cond delay="0"/>
                                  </p:stCondLst>
                                  <p:childTnLst>
                                    <p:set>
                                      <p:cBhvr>
                                        <p:cTn id="105" dur="1" fill="hold">
                                          <p:stCondLst>
                                            <p:cond delay="0"/>
                                          </p:stCondLst>
                                        </p:cTn>
                                        <p:tgtEl>
                                          <p:spTgt spid="27"/>
                                        </p:tgtEl>
                                        <p:attrNameLst>
                                          <p:attrName>style.visibility</p:attrName>
                                        </p:attrNameLst>
                                      </p:cBhvr>
                                      <p:to>
                                        <p:strVal val="visible"/>
                                      </p:to>
                                    </p:set>
                                  </p:childTnLst>
                                </p:cTn>
                              </p:par>
                            </p:childTnLst>
                          </p:cTn>
                        </p:par>
                        <p:par>
                          <p:cTn id="106" fill="hold">
                            <p:stCondLst>
                              <p:cond delay="3000"/>
                            </p:stCondLst>
                            <p:childTnLst>
                              <p:par>
                                <p:cTn id="107" presetID="1" presetClass="exit" presetSubtype="0" fill="hold" nodeType="afterEffect">
                                  <p:stCondLst>
                                    <p:cond delay="200"/>
                                  </p:stCondLst>
                                  <p:childTnLst>
                                    <p:set>
                                      <p:cBhvr>
                                        <p:cTn id="108" dur="1" fill="hold">
                                          <p:stCondLst>
                                            <p:cond delay="0"/>
                                          </p:stCondLst>
                                        </p:cTn>
                                        <p:tgtEl>
                                          <p:spTgt spid="27"/>
                                        </p:tgtEl>
                                        <p:attrNameLst>
                                          <p:attrName>style.visibility</p:attrName>
                                        </p:attrNameLst>
                                      </p:cBhvr>
                                      <p:to>
                                        <p:strVal val="hidden"/>
                                      </p:to>
                                    </p:set>
                                  </p:childTnLst>
                                </p:cTn>
                              </p:par>
                              <p:par>
                                <p:cTn id="109" presetID="1" presetClass="entr" presetSubtype="0" fill="hold" nodeType="withEffect">
                                  <p:stCondLst>
                                    <p:cond delay="0"/>
                                  </p:stCondLst>
                                  <p:childTnLst>
                                    <p:set>
                                      <p:cBhvr>
                                        <p:cTn id="110" dur="1" fill="hold">
                                          <p:stCondLst>
                                            <p:cond delay="0"/>
                                          </p:stCondLst>
                                        </p:cTn>
                                        <p:tgtEl>
                                          <p:spTgt spid="28"/>
                                        </p:tgtEl>
                                        <p:attrNameLst>
                                          <p:attrName>style.visibility</p:attrName>
                                        </p:attrNameLst>
                                      </p:cBhvr>
                                      <p:to>
                                        <p:strVal val="visible"/>
                                      </p:to>
                                    </p:set>
                                  </p:childTnLst>
                                </p:cTn>
                              </p:par>
                            </p:childTnLst>
                          </p:cTn>
                        </p:par>
                        <p:par>
                          <p:cTn id="111" fill="hold">
                            <p:stCondLst>
                              <p:cond delay="3200"/>
                            </p:stCondLst>
                            <p:childTnLst>
                              <p:par>
                                <p:cTn id="112" presetID="1" presetClass="exit" presetSubtype="0" fill="hold" nodeType="afterEffect">
                                  <p:stCondLst>
                                    <p:cond delay="200"/>
                                  </p:stCondLst>
                                  <p:childTnLst>
                                    <p:set>
                                      <p:cBhvr>
                                        <p:cTn id="113" dur="1" fill="hold">
                                          <p:stCondLst>
                                            <p:cond delay="0"/>
                                          </p:stCondLst>
                                        </p:cTn>
                                        <p:tgtEl>
                                          <p:spTgt spid="28"/>
                                        </p:tgtEl>
                                        <p:attrNameLst>
                                          <p:attrName>style.visibility</p:attrName>
                                        </p:attrNameLst>
                                      </p:cBhvr>
                                      <p:to>
                                        <p:strVal val="hidden"/>
                                      </p:to>
                                    </p:set>
                                  </p:childTnLst>
                                </p:cTn>
                              </p:par>
                              <p:par>
                                <p:cTn id="114" presetID="1" presetClass="entr" presetSubtype="0" fill="hold" nodeType="withEffect">
                                  <p:stCondLst>
                                    <p:cond delay="0"/>
                                  </p:stCondLst>
                                  <p:childTnLst>
                                    <p:set>
                                      <p:cBhvr>
                                        <p:cTn id="115" dur="1" fill="hold">
                                          <p:stCondLst>
                                            <p:cond delay="0"/>
                                          </p:stCondLst>
                                        </p:cTn>
                                        <p:tgtEl>
                                          <p:spTgt spid="29"/>
                                        </p:tgtEl>
                                        <p:attrNameLst>
                                          <p:attrName>style.visibility</p:attrName>
                                        </p:attrNameLst>
                                      </p:cBhvr>
                                      <p:to>
                                        <p:strVal val="visible"/>
                                      </p:to>
                                    </p:set>
                                  </p:childTnLst>
                                </p:cTn>
                              </p:par>
                            </p:childTnLst>
                          </p:cTn>
                        </p:par>
                        <p:par>
                          <p:cTn id="116" fill="hold">
                            <p:stCondLst>
                              <p:cond delay="3400"/>
                            </p:stCondLst>
                            <p:childTnLst>
                              <p:par>
                                <p:cTn id="117" presetID="1" presetClass="exit" presetSubtype="0" fill="hold" nodeType="afterEffect">
                                  <p:stCondLst>
                                    <p:cond delay="200"/>
                                  </p:stCondLst>
                                  <p:childTnLst>
                                    <p:set>
                                      <p:cBhvr>
                                        <p:cTn id="118" dur="1" fill="hold">
                                          <p:stCondLst>
                                            <p:cond delay="0"/>
                                          </p:stCondLst>
                                        </p:cTn>
                                        <p:tgtEl>
                                          <p:spTgt spid="29"/>
                                        </p:tgtEl>
                                        <p:attrNameLst>
                                          <p:attrName>style.visibility</p:attrName>
                                        </p:attrNameLst>
                                      </p:cBhvr>
                                      <p:to>
                                        <p:strVal val="hidden"/>
                                      </p:to>
                                    </p:set>
                                  </p:childTnLst>
                                </p:cTn>
                              </p:par>
                              <p:par>
                                <p:cTn id="119" presetID="1" presetClass="entr" presetSubtype="0" fill="hold" nodeType="withEffect">
                                  <p:stCondLst>
                                    <p:cond delay="0"/>
                                  </p:stCondLst>
                                  <p:childTnLst>
                                    <p:set>
                                      <p:cBhvr>
                                        <p:cTn id="120" dur="1" fill="hold">
                                          <p:stCondLst>
                                            <p:cond delay="0"/>
                                          </p:stCondLst>
                                        </p:cTn>
                                        <p:tgtEl>
                                          <p:spTgt spid="30"/>
                                        </p:tgtEl>
                                        <p:attrNameLst>
                                          <p:attrName>style.visibility</p:attrName>
                                        </p:attrNameLst>
                                      </p:cBhvr>
                                      <p:to>
                                        <p:strVal val="visible"/>
                                      </p:to>
                                    </p:set>
                                  </p:childTnLst>
                                </p:cTn>
                              </p:par>
                            </p:childTnLst>
                          </p:cTn>
                        </p:par>
                        <p:par>
                          <p:cTn id="121" fill="hold">
                            <p:stCondLst>
                              <p:cond delay="3600"/>
                            </p:stCondLst>
                            <p:childTnLst>
                              <p:par>
                                <p:cTn id="122" presetID="1" presetClass="exit" presetSubtype="0" fill="hold" nodeType="afterEffect">
                                  <p:stCondLst>
                                    <p:cond delay="200"/>
                                  </p:stCondLst>
                                  <p:childTnLst>
                                    <p:set>
                                      <p:cBhvr>
                                        <p:cTn id="123" dur="1" fill="hold">
                                          <p:stCondLst>
                                            <p:cond delay="0"/>
                                          </p:stCondLst>
                                        </p:cTn>
                                        <p:tgtEl>
                                          <p:spTgt spid="30"/>
                                        </p:tgtEl>
                                        <p:attrNameLst>
                                          <p:attrName>style.visibility</p:attrName>
                                        </p:attrNameLst>
                                      </p:cBhvr>
                                      <p:to>
                                        <p:strVal val="hidden"/>
                                      </p:to>
                                    </p:set>
                                  </p:childTnLst>
                                </p:cTn>
                              </p:par>
                              <p:par>
                                <p:cTn id="124" presetID="1" presetClass="entr" presetSubtype="0" fill="hold" nodeType="withEffect">
                                  <p:stCondLst>
                                    <p:cond delay="0"/>
                                  </p:stCondLst>
                                  <p:childTnLst>
                                    <p:set>
                                      <p:cBhvr>
                                        <p:cTn id="125" dur="1" fill="hold">
                                          <p:stCondLst>
                                            <p:cond delay="0"/>
                                          </p:stCondLst>
                                        </p:cTn>
                                        <p:tgtEl>
                                          <p:spTgt spid="31"/>
                                        </p:tgtEl>
                                        <p:attrNameLst>
                                          <p:attrName>style.visibility</p:attrName>
                                        </p:attrNameLst>
                                      </p:cBhvr>
                                      <p:to>
                                        <p:strVal val="visible"/>
                                      </p:to>
                                    </p:set>
                                  </p:childTnLst>
                                </p:cTn>
                              </p:par>
                            </p:childTnLst>
                          </p:cTn>
                        </p:par>
                        <p:par>
                          <p:cTn id="126" fill="hold">
                            <p:stCondLst>
                              <p:cond delay="3800"/>
                            </p:stCondLst>
                            <p:childTnLst>
                              <p:par>
                                <p:cTn id="127" presetID="1" presetClass="exit" presetSubtype="0" fill="hold" nodeType="afterEffect">
                                  <p:stCondLst>
                                    <p:cond delay="200"/>
                                  </p:stCondLst>
                                  <p:childTnLst>
                                    <p:set>
                                      <p:cBhvr>
                                        <p:cTn id="128" dur="1" fill="hold">
                                          <p:stCondLst>
                                            <p:cond delay="0"/>
                                          </p:stCondLst>
                                        </p:cTn>
                                        <p:tgtEl>
                                          <p:spTgt spid="31"/>
                                        </p:tgtEl>
                                        <p:attrNameLst>
                                          <p:attrName>style.visibility</p:attrName>
                                        </p:attrNameLst>
                                      </p:cBhvr>
                                      <p:to>
                                        <p:strVal val="hidden"/>
                                      </p:to>
                                    </p:set>
                                  </p:childTnLst>
                                </p:cTn>
                              </p:par>
                              <p:par>
                                <p:cTn id="129" presetID="1" presetClass="entr" presetSubtype="0" fill="hold" nodeType="withEffect">
                                  <p:stCondLst>
                                    <p:cond delay="0"/>
                                  </p:stCondLst>
                                  <p:childTnLst>
                                    <p:set>
                                      <p:cBhvr>
                                        <p:cTn id="130" dur="1" fill="hold">
                                          <p:stCondLst>
                                            <p:cond delay="0"/>
                                          </p:stCondLst>
                                        </p:cTn>
                                        <p:tgtEl>
                                          <p:spTgt spid="32"/>
                                        </p:tgtEl>
                                        <p:attrNameLst>
                                          <p:attrName>style.visibility</p:attrName>
                                        </p:attrNameLst>
                                      </p:cBhvr>
                                      <p:to>
                                        <p:strVal val="visible"/>
                                      </p:to>
                                    </p:set>
                                  </p:childTnLst>
                                </p:cTn>
                              </p:par>
                            </p:childTnLst>
                          </p:cTn>
                        </p:par>
                        <p:par>
                          <p:cTn id="131" fill="hold">
                            <p:stCondLst>
                              <p:cond delay="4000"/>
                            </p:stCondLst>
                            <p:childTnLst>
                              <p:par>
                                <p:cTn id="132" presetID="1" presetClass="exit" presetSubtype="0" fill="hold" nodeType="afterEffect">
                                  <p:stCondLst>
                                    <p:cond delay="200"/>
                                  </p:stCondLst>
                                  <p:childTnLst>
                                    <p:set>
                                      <p:cBhvr>
                                        <p:cTn id="133" dur="1" fill="hold">
                                          <p:stCondLst>
                                            <p:cond delay="0"/>
                                          </p:stCondLst>
                                        </p:cTn>
                                        <p:tgtEl>
                                          <p:spTgt spid="32"/>
                                        </p:tgtEl>
                                        <p:attrNameLst>
                                          <p:attrName>style.visibility</p:attrName>
                                        </p:attrNameLst>
                                      </p:cBhvr>
                                      <p:to>
                                        <p:strVal val="hidden"/>
                                      </p:to>
                                    </p:set>
                                  </p:childTnLst>
                                </p:cTn>
                              </p:par>
                              <p:par>
                                <p:cTn id="134" presetID="1" presetClass="entr" presetSubtype="0" fill="hold" nodeType="withEffect">
                                  <p:stCondLst>
                                    <p:cond delay="0"/>
                                  </p:stCondLst>
                                  <p:childTnLst>
                                    <p:set>
                                      <p:cBhvr>
                                        <p:cTn id="135" dur="1" fill="hold">
                                          <p:stCondLst>
                                            <p:cond delay="0"/>
                                          </p:stCondLst>
                                        </p:cTn>
                                        <p:tgtEl>
                                          <p:spTgt spid="33"/>
                                        </p:tgtEl>
                                        <p:attrNameLst>
                                          <p:attrName>style.visibility</p:attrName>
                                        </p:attrNameLst>
                                      </p:cBhvr>
                                      <p:to>
                                        <p:strVal val="visible"/>
                                      </p:to>
                                    </p:set>
                                  </p:childTnLst>
                                </p:cTn>
                              </p:par>
                            </p:childTnLst>
                          </p:cTn>
                        </p:par>
                        <p:par>
                          <p:cTn id="136" fill="hold">
                            <p:stCondLst>
                              <p:cond delay="4200"/>
                            </p:stCondLst>
                            <p:childTnLst>
                              <p:par>
                                <p:cTn id="137" presetID="1" presetClass="exit" presetSubtype="0" fill="hold" nodeType="afterEffect">
                                  <p:stCondLst>
                                    <p:cond delay="200"/>
                                  </p:stCondLst>
                                  <p:childTnLst>
                                    <p:set>
                                      <p:cBhvr>
                                        <p:cTn id="138" dur="1" fill="hold">
                                          <p:stCondLst>
                                            <p:cond delay="0"/>
                                          </p:stCondLst>
                                        </p:cTn>
                                        <p:tgtEl>
                                          <p:spTgt spid="33"/>
                                        </p:tgtEl>
                                        <p:attrNameLst>
                                          <p:attrName>style.visibility</p:attrName>
                                        </p:attrNameLst>
                                      </p:cBhvr>
                                      <p:to>
                                        <p:strVal val="hidden"/>
                                      </p:to>
                                    </p:set>
                                  </p:childTnLst>
                                </p:cTn>
                              </p:par>
                              <p:par>
                                <p:cTn id="139" presetID="1" presetClass="entr" presetSubtype="0" fill="hold" nodeType="withEffect">
                                  <p:stCondLst>
                                    <p:cond delay="0"/>
                                  </p:stCondLst>
                                  <p:childTnLst>
                                    <p:set>
                                      <p:cBhvr>
                                        <p:cTn id="140" dur="1" fill="hold">
                                          <p:stCondLst>
                                            <p:cond delay="0"/>
                                          </p:stCondLst>
                                        </p:cTn>
                                        <p:tgtEl>
                                          <p:spTgt spid="34"/>
                                        </p:tgtEl>
                                        <p:attrNameLst>
                                          <p:attrName>style.visibility</p:attrName>
                                        </p:attrNameLst>
                                      </p:cBhvr>
                                      <p:to>
                                        <p:strVal val="visible"/>
                                      </p:to>
                                    </p:set>
                                  </p:childTnLst>
                                </p:cTn>
                              </p:par>
                            </p:childTnLst>
                          </p:cTn>
                        </p:par>
                        <p:par>
                          <p:cTn id="141" fill="hold">
                            <p:stCondLst>
                              <p:cond delay="4400"/>
                            </p:stCondLst>
                            <p:childTnLst>
                              <p:par>
                                <p:cTn id="142" presetID="1" presetClass="exit" presetSubtype="0" fill="hold" nodeType="afterEffect">
                                  <p:stCondLst>
                                    <p:cond delay="200"/>
                                  </p:stCondLst>
                                  <p:childTnLst>
                                    <p:set>
                                      <p:cBhvr>
                                        <p:cTn id="143" dur="1" fill="hold">
                                          <p:stCondLst>
                                            <p:cond delay="0"/>
                                          </p:stCondLst>
                                        </p:cTn>
                                        <p:tgtEl>
                                          <p:spTgt spid="34"/>
                                        </p:tgtEl>
                                        <p:attrNameLst>
                                          <p:attrName>style.visibility</p:attrName>
                                        </p:attrNameLst>
                                      </p:cBhvr>
                                      <p:to>
                                        <p:strVal val="hidden"/>
                                      </p:to>
                                    </p:set>
                                  </p:childTnLst>
                                </p:cTn>
                              </p:par>
                              <p:par>
                                <p:cTn id="144" presetID="1" presetClass="entr" presetSubtype="0" fill="hold" nodeType="withEffect">
                                  <p:stCondLst>
                                    <p:cond delay="0"/>
                                  </p:stCondLst>
                                  <p:childTnLst>
                                    <p:set>
                                      <p:cBhvr>
                                        <p:cTn id="145" dur="1" fill="hold">
                                          <p:stCondLst>
                                            <p:cond delay="0"/>
                                          </p:stCondLst>
                                        </p:cTn>
                                        <p:tgtEl>
                                          <p:spTgt spid="35"/>
                                        </p:tgtEl>
                                        <p:attrNameLst>
                                          <p:attrName>style.visibility</p:attrName>
                                        </p:attrNameLst>
                                      </p:cBhvr>
                                      <p:to>
                                        <p:strVal val="visible"/>
                                      </p:to>
                                    </p:set>
                                  </p:childTnLst>
                                </p:cTn>
                              </p:par>
                            </p:childTnLst>
                          </p:cTn>
                        </p:par>
                        <p:par>
                          <p:cTn id="146" fill="hold">
                            <p:stCondLst>
                              <p:cond delay="4600"/>
                            </p:stCondLst>
                            <p:childTnLst>
                              <p:par>
                                <p:cTn id="147" presetID="1" presetClass="exit" presetSubtype="0" fill="hold" nodeType="afterEffect">
                                  <p:stCondLst>
                                    <p:cond delay="200"/>
                                  </p:stCondLst>
                                  <p:childTnLst>
                                    <p:set>
                                      <p:cBhvr>
                                        <p:cTn id="148" dur="1" fill="hold">
                                          <p:stCondLst>
                                            <p:cond delay="0"/>
                                          </p:stCondLst>
                                        </p:cTn>
                                        <p:tgtEl>
                                          <p:spTgt spid="35"/>
                                        </p:tgtEl>
                                        <p:attrNameLst>
                                          <p:attrName>style.visibility</p:attrName>
                                        </p:attrNameLst>
                                      </p:cBhvr>
                                      <p:to>
                                        <p:strVal val="hidden"/>
                                      </p:to>
                                    </p:set>
                                  </p:childTnLst>
                                </p:cTn>
                              </p:par>
                              <p:par>
                                <p:cTn id="149" presetID="1" presetClass="entr" presetSubtype="0" fill="hold" nodeType="withEffect">
                                  <p:stCondLst>
                                    <p:cond delay="0"/>
                                  </p:stCondLst>
                                  <p:childTnLst>
                                    <p:set>
                                      <p:cBhvr>
                                        <p:cTn id="150" dur="1" fill="hold">
                                          <p:stCondLst>
                                            <p:cond delay="0"/>
                                          </p:stCondLst>
                                        </p:cTn>
                                        <p:tgtEl>
                                          <p:spTgt spid="36"/>
                                        </p:tgtEl>
                                        <p:attrNameLst>
                                          <p:attrName>style.visibility</p:attrName>
                                        </p:attrNameLst>
                                      </p:cBhvr>
                                      <p:to>
                                        <p:strVal val="visible"/>
                                      </p:to>
                                    </p:set>
                                  </p:childTnLst>
                                </p:cTn>
                              </p:par>
                            </p:childTnLst>
                          </p:cTn>
                        </p:par>
                        <p:par>
                          <p:cTn id="151" fill="hold">
                            <p:stCondLst>
                              <p:cond delay="4800"/>
                            </p:stCondLst>
                            <p:childTnLst>
                              <p:par>
                                <p:cTn id="152" presetID="1" presetClass="exit" presetSubtype="0" fill="hold" nodeType="afterEffect">
                                  <p:stCondLst>
                                    <p:cond delay="200"/>
                                  </p:stCondLst>
                                  <p:childTnLst>
                                    <p:set>
                                      <p:cBhvr>
                                        <p:cTn id="153" dur="1" fill="hold">
                                          <p:stCondLst>
                                            <p:cond delay="0"/>
                                          </p:stCondLst>
                                        </p:cTn>
                                        <p:tgtEl>
                                          <p:spTgt spid="36"/>
                                        </p:tgtEl>
                                        <p:attrNameLst>
                                          <p:attrName>style.visibility</p:attrName>
                                        </p:attrNameLst>
                                      </p:cBhvr>
                                      <p:to>
                                        <p:strVal val="hidden"/>
                                      </p:to>
                                    </p:set>
                                  </p:childTnLst>
                                </p:cTn>
                              </p:par>
                              <p:par>
                                <p:cTn id="154" presetID="1" presetClass="entr" presetSubtype="0" fill="hold" nodeType="withEffect">
                                  <p:stCondLst>
                                    <p:cond delay="0"/>
                                  </p:stCondLst>
                                  <p:childTnLst>
                                    <p:set>
                                      <p:cBhvr>
                                        <p:cTn id="155" dur="1" fill="hold">
                                          <p:stCondLst>
                                            <p:cond delay="0"/>
                                          </p:stCondLst>
                                        </p:cTn>
                                        <p:tgtEl>
                                          <p:spTgt spid="37"/>
                                        </p:tgtEl>
                                        <p:attrNameLst>
                                          <p:attrName>style.visibility</p:attrName>
                                        </p:attrNameLst>
                                      </p:cBhvr>
                                      <p:to>
                                        <p:strVal val="visible"/>
                                      </p:to>
                                    </p:set>
                                  </p:childTnLst>
                                </p:cTn>
                              </p:par>
                            </p:childTnLst>
                          </p:cTn>
                        </p:par>
                        <p:par>
                          <p:cTn id="156" fill="hold">
                            <p:stCondLst>
                              <p:cond delay="5000"/>
                            </p:stCondLst>
                            <p:childTnLst>
                              <p:par>
                                <p:cTn id="157" presetID="1" presetClass="exit" presetSubtype="0" fill="hold" nodeType="afterEffect">
                                  <p:stCondLst>
                                    <p:cond delay="200"/>
                                  </p:stCondLst>
                                  <p:childTnLst>
                                    <p:set>
                                      <p:cBhvr>
                                        <p:cTn id="158" dur="1" fill="hold">
                                          <p:stCondLst>
                                            <p:cond delay="0"/>
                                          </p:stCondLst>
                                        </p:cTn>
                                        <p:tgtEl>
                                          <p:spTgt spid="37"/>
                                        </p:tgtEl>
                                        <p:attrNameLst>
                                          <p:attrName>style.visibility</p:attrName>
                                        </p:attrNameLst>
                                      </p:cBhvr>
                                      <p:to>
                                        <p:strVal val="hidden"/>
                                      </p:to>
                                    </p:set>
                                  </p:childTnLst>
                                </p:cTn>
                              </p:par>
                              <p:par>
                                <p:cTn id="159" presetID="1" presetClass="entr" presetSubtype="0" fill="hold" nodeType="withEffect">
                                  <p:stCondLst>
                                    <p:cond delay="0"/>
                                  </p:stCondLst>
                                  <p:childTnLst>
                                    <p:set>
                                      <p:cBhvr>
                                        <p:cTn id="160" dur="1" fill="hold">
                                          <p:stCondLst>
                                            <p:cond delay="0"/>
                                          </p:stCondLst>
                                        </p:cTn>
                                        <p:tgtEl>
                                          <p:spTgt spid="38"/>
                                        </p:tgtEl>
                                        <p:attrNameLst>
                                          <p:attrName>style.visibility</p:attrName>
                                        </p:attrNameLst>
                                      </p:cBhvr>
                                      <p:to>
                                        <p:strVal val="visible"/>
                                      </p:to>
                                    </p:set>
                                  </p:childTnLst>
                                </p:cTn>
                              </p:par>
                            </p:childTnLst>
                          </p:cTn>
                        </p:par>
                        <p:par>
                          <p:cTn id="161" fill="hold">
                            <p:stCondLst>
                              <p:cond delay="5200"/>
                            </p:stCondLst>
                            <p:childTnLst>
                              <p:par>
                                <p:cTn id="162" presetID="1" presetClass="exit" presetSubtype="0" fill="hold" nodeType="afterEffect">
                                  <p:stCondLst>
                                    <p:cond delay="200"/>
                                  </p:stCondLst>
                                  <p:childTnLst>
                                    <p:set>
                                      <p:cBhvr>
                                        <p:cTn id="163" dur="1" fill="hold">
                                          <p:stCondLst>
                                            <p:cond delay="0"/>
                                          </p:stCondLst>
                                        </p:cTn>
                                        <p:tgtEl>
                                          <p:spTgt spid="38"/>
                                        </p:tgtEl>
                                        <p:attrNameLst>
                                          <p:attrName>style.visibility</p:attrName>
                                        </p:attrNameLst>
                                      </p:cBhvr>
                                      <p:to>
                                        <p:strVal val="hidden"/>
                                      </p:to>
                                    </p:set>
                                  </p:childTnLst>
                                </p:cTn>
                              </p:par>
                              <p:par>
                                <p:cTn id="164" presetID="1" presetClass="entr" presetSubtype="0" fill="hold" nodeType="withEffect">
                                  <p:stCondLst>
                                    <p:cond delay="0"/>
                                  </p:stCondLst>
                                  <p:childTnLst>
                                    <p:set>
                                      <p:cBhvr>
                                        <p:cTn id="165" dur="1" fill="hold">
                                          <p:stCondLst>
                                            <p:cond delay="0"/>
                                          </p:stCondLst>
                                        </p:cTn>
                                        <p:tgtEl>
                                          <p:spTgt spid="39"/>
                                        </p:tgtEl>
                                        <p:attrNameLst>
                                          <p:attrName>style.visibility</p:attrName>
                                        </p:attrNameLst>
                                      </p:cBhvr>
                                      <p:to>
                                        <p:strVal val="visible"/>
                                      </p:to>
                                    </p:set>
                                  </p:childTnLst>
                                </p:cTn>
                              </p:par>
                            </p:childTnLst>
                          </p:cTn>
                        </p:par>
                        <p:par>
                          <p:cTn id="166" fill="hold">
                            <p:stCondLst>
                              <p:cond delay="5400"/>
                            </p:stCondLst>
                            <p:childTnLst>
                              <p:par>
                                <p:cTn id="167" presetID="1" presetClass="exit" presetSubtype="0" fill="hold" nodeType="afterEffect">
                                  <p:stCondLst>
                                    <p:cond delay="200"/>
                                  </p:stCondLst>
                                  <p:childTnLst>
                                    <p:set>
                                      <p:cBhvr>
                                        <p:cTn id="168" dur="1" fill="hold">
                                          <p:stCondLst>
                                            <p:cond delay="0"/>
                                          </p:stCondLst>
                                        </p:cTn>
                                        <p:tgtEl>
                                          <p:spTgt spid="39"/>
                                        </p:tgtEl>
                                        <p:attrNameLst>
                                          <p:attrName>style.visibility</p:attrName>
                                        </p:attrNameLst>
                                      </p:cBhvr>
                                      <p:to>
                                        <p:strVal val="hidden"/>
                                      </p:to>
                                    </p:set>
                                  </p:childTnLst>
                                </p:cTn>
                              </p:par>
                              <p:par>
                                <p:cTn id="169" presetID="1" presetClass="entr" presetSubtype="0" fill="hold" nodeType="withEffect">
                                  <p:stCondLst>
                                    <p:cond delay="0"/>
                                  </p:stCondLst>
                                  <p:childTnLst>
                                    <p:set>
                                      <p:cBhvr>
                                        <p:cTn id="170" dur="1" fill="hold">
                                          <p:stCondLst>
                                            <p:cond delay="0"/>
                                          </p:stCondLst>
                                        </p:cTn>
                                        <p:tgtEl>
                                          <p:spTgt spid="40"/>
                                        </p:tgtEl>
                                        <p:attrNameLst>
                                          <p:attrName>style.visibility</p:attrName>
                                        </p:attrNameLst>
                                      </p:cBhvr>
                                      <p:to>
                                        <p:strVal val="visible"/>
                                      </p:to>
                                    </p:set>
                                  </p:childTnLst>
                                </p:cTn>
                              </p:par>
                            </p:childTnLst>
                          </p:cTn>
                        </p:par>
                        <p:par>
                          <p:cTn id="171" fill="hold">
                            <p:stCondLst>
                              <p:cond delay="5600"/>
                            </p:stCondLst>
                            <p:childTnLst>
                              <p:par>
                                <p:cTn id="172" presetID="1" presetClass="exit" presetSubtype="0" fill="hold" nodeType="afterEffect">
                                  <p:stCondLst>
                                    <p:cond delay="200"/>
                                  </p:stCondLst>
                                  <p:childTnLst>
                                    <p:set>
                                      <p:cBhvr>
                                        <p:cTn id="173" dur="1" fill="hold">
                                          <p:stCondLst>
                                            <p:cond delay="0"/>
                                          </p:stCondLst>
                                        </p:cTn>
                                        <p:tgtEl>
                                          <p:spTgt spid="40"/>
                                        </p:tgtEl>
                                        <p:attrNameLst>
                                          <p:attrName>style.visibility</p:attrName>
                                        </p:attrNameLst>
                                      </p:cBhvr>
                                      <p:to>
                                        <p:strVal val="hidden"/>
                                      </p:to>
                                    </p:set>
                                  </p:childTnLst>
                                </p:cTn>
                              </p:par>
                              <p:par>
                                <p:cTn id="174" presetID="1" presetClass="entr" presetSubtype="0" fill="hold" nodeType="withEffect">
                                  <p:stCondLst>
                                    <p:cond delay="0"/>
                                  </p:stCondLst>
                                  <p:childTnLst>
                                    <p:set>
                                      <p:cBhvr>
                                        <p:cTn id="175" dur="1" fill="hold">
                                          <p:stCondLst>
                                            <p:cond delay="0"/>
                                          </p:stCondLst>
                                        </p:cTn>
                                        <p:tgtEl>
                                          <p:spTgt spid="41"/>
                                        </p:tgtEl>
                                        <p:attrNameLst>
                                          <p:attrName>style.visibility</p:attrName>
                                        </p:attrNameLst>
                                      </p:cBhvr>
                                      <p:to>
                                        <p:strVal val="visible"/>
                                      </p:to>
                                    </p:set>
                                  </p:childTnLst>
                                </p:cTn>
                              </p:par>
                            </p:childTnLst>
                          </p:cTn>
                        </p:par>
                        <p:par>
                          <p:cTn id="176" fill="hold">
                            <p:stCondLst>
                              <p:cond delay="5800"/>
                            </p:stCondLst>
                            <p:childTnLst>
                              <p:par>
                                <p:cTn id="177" presetID="1" presetClass="exit" presetSubtype="0" fill="hold" nodeType="afterEffect">
                                  <p:stCondLst>
                                    <p:cond delay="200"/>
                                  </p:stCondLst>
                                  <p:childTnLst>
                                    <p:set>
                                      <p:cBhvr>
                                        <p:cTn id="178" dur="1" fill="hold">
                                          <p:stCondLst>
                                            <p:cond delay="0"/>
                                          </p:stCondLst>
                                        </p:cTn>
                                        <p:tgtEl>
                                          <p:spTgt spid="41"/>
                                        </p:tgtEl>
                                        <p:attrNameLst>
                                          <p:attrName>style.visibility</p:attrName>
                                        </p:attrNameLst>
                                      </p:cBhvr>
                                      <p:to>
                                        <p:strVal val="hidden"/>
                                      </p:to>
                                    </p:set>
                                  </p:childTnLst>
                                </p:cTn>
                              </p:par>
                              <p:par>
                                <p:cTn id="179" presetID="1" presetClass="entr" presetSubtype="0" fill="hold" nodeType="withEffect">
                                  <p:stCondLst>
                                    <p:cond delay="0"/>
                                  </p:stCondLst>
                                  <p:childTnLst>
                                    <p:set>
                                      <p:cBhvr>
                                        <p:cTn id="180" dur="1" fill="hold">
                                          <p:stCondLst>
                                            <p:cond delay="0"/>
                                          </p:stCondLst>
                                        </p:cTn>
                                        <p:tgtEl>
                                          <p:spTgt spid="42"/>
                                        </p:tgtEl>
                                        <p:attrNameLst>
                                          <p:attrName>style.visibility</p:attrName>
                                        </p:attrNameLst>
                                      </p:cBhvr>
                                      <p:to>
                                        <p:strVal val="visible"/>
                                      </p:to>
                                    </p:set>
                                  </p:childTnLst>
                                </p:cTn>
                              </p:par>
                            </p:childTnLst>
                          </p:cTn>
                        </p:par>
                        <p:par>
                          <p:cTn id="181" fill="hold">
                            <p:stCondLst>
                              <p:cond delay="6000"/>
                            </p:stCondLst>
                            <p:childTnLst>
                              <p:par>
                                <p:cTn id="182" presetID="1" presetClass="exit" presetSubtype="0" fill="hold" nodeType="afterEffect">
                                  <p:stCondLst>
                                    <p:cond delay="200"/>
                                  </p:stCondLst>
                                  <p:childTnLst>
                                    <p:set>
                                      <p:cBhvr>
                                        <p:cTn id="183" dur="1" fill="hold">
                                          <p:stCondLst>
                                            <p:cond delay="0"/>
                                          </p:stCondLst>
                                        </p:cTn>
                                        <p:tgtEl>
                                          <p:spTgt spid="42"/>
                                        </p:tgtEl>
                                        <p:attrNameLst>
                                          <p:attrName>style.visibility</p:attrName>
                                        </p:attrNameLst>
                                      </p:cBhvr>
                                      <p:to>
                                        <p:strVal val="hidden"/>
                                      </p:to>
                                    </p:set>
                                  </p:childTnLst>
                                </p:cTn>
                              </p:par>
                              <p:par>
                                <p:cTn id="184" presetID="1" presetClass="entr" presetSubtype="0" fill="hold" nodeType="withEffect">
                                  <p:stCondLst>
                                    <p:cond delay="0"/>
                                  </p:stCondLst>
                                  <p:childTnLst>
                                    <p:set>
                                      <p:cBhvr>
                                        <p:cTn id="185" dur="1" fill="hold">
                                          <p:stCondLst>
                                            <p:cond delay="0"/>
                                          </p:stCondLst>
                                        </p:cTn>
                                        <p:tgtEl>
                                          <p:spTgt spid="43"/>
                                        </p:tgtEl>
                                        <p:attrNameLst>
                                          <p:attrName>style.visibility</p:attrName>
                                        </p:attrNameLst>
                                      </p:cBhvr>
                                      <p:to>
                                        <p:strVal val="visible"/>
                                      </p:to>
                                    </p:set>
                                  </p:childTnLst>
                                </p:cTn>
                              </p:par>
                            </p:childTnLst>
                          </p:cTn>
                        </p:par>
                        <p:par>
                          <p:cTn id="186" fill="hold">
                            <p:stCondLst>
                              <p:cond delay="6200"/>
                            </p:stCondLst>
                            <p:childTnLst>
                              <p:par>
                                <p:cTn id="187" presetID="1" presetClass="exit" presetSubtype="0" fill="hold" nodeType="afterEffect">
                                  <p:stCondLst>
                                    <p:cond delay="200"/>
                                  </p:stCondLst>
                                  <p:childTnLst>
                                    <p:set>
                                      <p:cBhvr>
                                        <p:cTn id="188" dur="1" fill="hold">
                                          <p:stCondLst>
                                            <p:cond delay="0"/>
                                          </p:stCondLst>
                                        </p:cTn>
                                        <p:tgtEl>
                                          <p:spTgt spid="43"/>
                                        </p:tgtEl>
                                        <p:attrNameLst>
                                          <p:attrName>style.visibility</p:attrName>
                                        </p:attrNameLst>
                                      </p:cBhvr>
                                      <p:to>
                                        <p:strVal val="hidden"/>
                                      </p:to>
                                    </p:set>
                                  </p:childTnLst>
                                </p:cTn>
                              </p:par>
                              <p:par>
                                <p:cTn id="189" presetID="1" presetClass="entr" presetSubtype="0" fill="hold" nodeType="withEffect">
                                  <p:stCondLst>
                                    <p:cond delay="0"/>
                                  </p:stCondLst>
                                  <p:childTnLst>
                                    <p:set>
                                      <p:cBhvr>
                                        <p:cTn id="190" dur="1" fill="hold">
                                          <p:stCondLst>
                                            <p:cond delay="0"/>
                                          </p:stCondLst>
                                        </p:cTn>
                                        <p:tgtEl>
                                          <p:spTgt spid="44"/>
                                        </p:tgtEl>
                                        <p:attrNameLst>
                                          <p:attrName>style.visibility</p:attrName>
                                        </p:attrNameLst>
                                      </p:cBhvr>
                                      <p:to>
                                        <p:strVal val="visible"/>
                                      </p:to>
                                    </p:set>
                                  </p:childTnLst>
                                </p:cTn>
                              </p:par>
                            </p:childTnLst>
                          </p:cTn>
                        </p:par>
                        <p:par>
                          <p:cTn id="191" fill="hold">
                            <p:stCondLst>
                              <p:cond delay="6400"/>
                            </p:stCondLst>
                            <p:childTnLst>
                              <p:par>
                                <p:cTn id="192" presetID="1" presetClass="exit" presetSubtype="0" fill="hold" nodeType="afterEffect">
                                  <p:stCondLst>
                                    <p:cond delay="200"/>
                                  </p:stCondLst>
                                  <p:childTnLst>
                                    <p:set>
                                      <p:cBhvr>
                                        <p:cTn id="193" dur="1" fill="hold">
                                          <p:stCondLst>
                                            <p:cond delay="0"/>
                                          </p:stCondLst>
                                        </p:cTn>
                                        <p:tgtEl>
                                          <p:spTgt spid="44"/>
                                        </p:tgtEl>
                                        <p:attrNameLst>
                                          <p:attrName>style.visibility</p:attrName>
                                        </p:attrNameLst>
                                      </p:cBhvr>
                                      <p:to>
                                        <p:strVal val="hidden"/>
                                      </p:to>
                                    </p:set>
                                  </p:childTnLst>
                                </p:cTn>
                              </p:par>
                              <p:par>
                                <p:cTn id="194" presetID="1" presetClass="entr" presetSubtype="0" fill="hold" nodeType="withEffect">
                                  <p:stCondLst>
                                    <p:cond delay="0"/>
                                  </p:stCondLst>
                                  <p:childTnLst>
                                    <p:set>
                                      <p:cBhvr>
                                        <p:cTn id="195" dur="1" fill="hold">
                                          <p:stCondLst>
                                            <p:cond delay="0"/>
                                          </p:stCondLst>
                                        </p:cTn>
                                        <p:tgtEl>
                                          <p:spTgt spid="45"/>
                                        </p:tgtEl>
                                        <p:attrNameLst>
                                          <p:attrName>style.visibility</p:attrName>
                                        </p:attrNameLst>
                                      </p:cBhvr>
                                      <p:to>
                                        <p:strVal val="visible"/>
                                      </p:to>
                                    </p:set>
                                  </p:childTnLst>
                                </p:cTn>
                              </p:par>
                            </p:childTnLst>
                          </p:cTn>
                        </p:par>
                        <p:par>
                          <p:cTn id="196" fill="hold">
                            <p:stCondLst>
                              <p:cond delay="6600"/>
                            </p:stCondLst>
                            <p:childTnLst>
                              <p:par>
                                <p:cTn id="197" presetID="1" presetClass="exit" presetSubtype="0" fill="hold" nodeType="afterEffect">
                                  <p:stCondLst>
                                    <p:cond delay="200"/>
                                  </p:stCondLst>
                                  <p:childTnLst>
                                    <p:set>
                                      <p:cBhvr>
                                        <p:cTn id="198" dur="1" fill="hold">
                                          <p:stCondLst>
                                            <p:cond delay="0"/>
                                          </p:stCondLst>
                                        </p:cTn>
                                        <p:tgtEl>
                                          <p:spTgt spid="45"/>
                                        </p:tgtEl>
                                        <p:attrNameLst>
                                          <p:attrName>style.visibility</p:attrName>
                                        </p:attrNameLst>
                                      </p:cBhvr>
                                      <p:to>
                                        <p:strVal val="hidden"/>
                                      </p:to>
                                    </p:set>
                                  </p:childTnLst>
                                </p:cTn>
                              </p:par>
                              <p:par>
                                <p:cTn id="199" presetID="1" presetClass="entr" presetSubtype="0" fill="hold" nodeType="withEffect">
                                  <p:stCondLst>
                                    <p:cond delay="0"/>
                                  </p:stCondLst>
                                  <p:childTnLst>
                                    <p:set>
                                      <p:cBhvr>
                                        <p:cTn id="200" dur="1" fill="hold">
                                          <p:stCondLst>
                                            <p:cond delay="0"/>
                                          </p:stCondLst>
                                        </p:cTn>
                                        <p:tgtEl>
                                          <p:spTgt spid="46"/>
                                        </p:tgtEl>
                                        <p:attrNameLst>
                                          <p:attrName>style.visibility</p:attrName>
                                        </p:attrNameLst>
                                      </p:cBhvr>
                                      <p:to>
                                        <p:strVal val="visible"/>
                                      </p:to>
                                    </p:set>
                                  </p:childTnLst>
                                </p:cTn>
                              </p:par>
                            </p:childTnLst>
                          </p:cTn>
                        </p:par>
                        <p:par>
                          <p:cTn id="201" fill="hold">
                            <p:stCondLst>
                              <p:cond delay="6800"/>
                            </p:stCondLst>
                            <p:childTnLst>
                              <p:par>
                                <p:cTn id="202" presetID="1" presetClass="exit" presetSubtype="0" fill="hold" nodeType="afterEffect">
                                  <p:stCondLst>
                                    <p:cond delay="200"/>
                                  </p:stCondLst>
                                  <p:childTnLst>
                                    <p:set>
                                      <p:cBhvr>
                                        <p:cTn id="203" dur="1" fill="hold">
                                          <p:stCondLst>
                                            <p:cond delay="0"/>
                                          </p:stCondLst>
                                        </p:cTn>
                                        <p:tgtEl>
                                          <p:spTgt spid="46"/>
                                        </p:tgtEl>
                                        <p:attrNameLst>
                                          <p:attrName>style.visibility</p:attrName>
                                        </p:attrNameLst>
                                      </p:cBhvr>
                                      <p:to>
                                        <p:strVal val="hidden"/>
                                      </p:to>
                                    </p:set>
                                  </p:childTnLst>
                                </p:cTn>
                              </p:par>
                              <p:par>
                                <p:cTn id="204" presetID="1" presetClass="entr" presetSubtype="0" fill="hold" nodeType="withEffect">
                                  <p:stCondLst>
                                    <p:cond delay="0"/>
                                  </p:stCondLst>
                                  <p:childTnLst>
                                    <p:set>
                                      <p:cBhvr>
                                        <p:cTn id="205" dur="1" fill="hold">
                                          <p:stCondLst>
                                            <p:cond delay="0"/>
                                          </p:stCondLst>
                                        </p:cTn>
                                        <p:tgtEl>
                                          <p:spTgt spid="47"/>
                                        </p:tgtEl>
                                        <p:attrNameLst>
                                          <p:attrName>style.visibility</p:attrName>
                                        </p:attrNameLst>
                                      </p:cBhvr>
                                      <p:to>
                                        <p:strVal val="visible"/>
                                      </p:to>
                                    </p:set>
                                  </p:childTnLst>
                                </p:cTn>
                              </p:par>
                            </p:childTnLst>
                          </p:cTn>
                        </p:par>
                        <p:par>
                          <p:cTn id="206" fill="hold">
                            <p:stCondLst>
                              <p:cond delay="7000"/>
                            </p:stCondLst>
                            <p:childTnLst>
                              <p:par>
                                <p:cTn id="207" presetID="1" presetClass="exit" presetSubtype="0" fill="hold" nodeType="afterEffect">
                                  <p:stCondLst>
                                    <p:cond delay="200"/>
                                  </p:stCondLst>
                                  <p:childTnLst>
                                    <p:set>
                                      <p:cBhvr>
                                        <p:cTn id="208" dur="1" fill="hold">
                                          <p:stCondLst>
                                            <p:cond delay="0"/>
                                          </p:stCondLst>
                                        </p:cTn>
                                        <p:tgtEl>
                                          <p:spTgt spid="47"/>
                                        </p:tgtEl>
                                        <p:attrNameLst>
                                          <p:attrName>style.visibility</p:attrName>
                                        </p:attrNameLst>
                                      </p:cBhvr>
                                      <p:to>
                                        <p:strVal val="hidden"/>
                                      </p:to>
                                    </p:set>
                                  </p:childTnLst>
                                </p:cTn>
                              </p:par>
                              <p:par>
                                <p:cTn id="209" presetID="1" presetClass="entr" presetSubtype="0" fill="hold" nodeType="withEffect">
                                  <p:stCondLst>
                                    <p:cond delay="0"/>
                                  </p:stCondLst>
                                  <p:childTnLst>
                                    <p:set>
                                      <p:cBhvr>
                                        <p:cTn id="210" dur="1" fill="hold">
                                          <p:stCondLst>
                                            <p:cond delay="0"/>
                                          </p:stCondLst>
                                        </p:cTn>
                                        <p:tgtEl>
                                          <p:spTgt spid="48"/>
                                        </p:tgtEl>
                                        <p:attrNameLst>
                                          <p:attrName>style.visibility</p:attrName>
                                        </p:attrNameLst>
                                      </p:cBhvr>
                                      <p:to>
                                        <p:strVal val="visible"/>
                                      </p:to>
                                    </p:set>
                                  </p:childTnLst>
                                </p:cTn>
                              </p:par>
                            </p:childTnLst>
                          </p:cTn>
                        </p:par>
                        <p:par>
                          <p:cTn id="211" fill="hold">
                            <p:stCondLst>
                              <p:cond delay="7200"/>
                            </p:stCondLst>
                            <p:childTnLst>
                              <p:par>
                                <p:cTn id="212" presetID="1" presetClass="exit" presetSubtype="0" fill="hold" nodeType="afterEffect">
                                  <p:stCondLst>
                                    <p:cond delay="200"/>
                                  </p:stCondLst>
                                  <p:childTnLst>
                                    <p:set>
                                      <p:cBhvr>
                                        <p:cTn id="213" dur="1" fill="hold">
                                          <p:stCondLst>
                                            <p:cond delay="0"/>
                                          </p:stCondLst>
                                        </p:cTn>
                                        <p:tgtEl>
                                          <p:spTgt spid="48"/>
                                        </p:tgtEl>
                                        <p:attrNameLst>
                                          <p:attrName>style.visibility</p:attrName>
                                        </p:attrNameLst>
                                      </p:cBhvr>
                                      <p:to>
                                        <p:strVal val="hidden"/>
                                      </p:to>
                                    </p:set>
                                  </p:childTnLst>
                                </p:cTn>
                              </p:par>
                              <p:par>
                                <p:cTn id="214" presetID="1" presetClass="entr" presetSubtype="0" fill="hold" nodeType="withEffect">
                                  <p:stCondLst>
                                    <p:cond delay="0"/>
                                  </p:stCondLst>
                                  <p:childTnLst>
                                    <p:set>
                                      <p:cBhvr>
                                        <p:cTn id="215" dur="1" fill="hold">
                                          <p:stCondLst>
                                            <p:cond delay="0"/>
                                          </p:stCondLst>
                                        </p:cTn>
                                        <p:tgtEl>
                                          <p:spTgt spid="49"/>
                                        </p:tgtEl>
                                        <p:attrNameLst>
                                          <p:attrName>style.visibility</p:attrName>
                                        </p:attrNameLst>
                                      </p:cBhvr>
                                      <p:to>
                                        <p:strVal val="visible"/>
                                      </p:to>
                                    </p:set>
                                  </p:childTnLst>
                                </p:cTn>
                              </p:par>
                            </p:childTnLst>
                          </p:cTn>
                        </p:par>
                        <p:par>
                          <p:cTn id="216" fill="hold">
                            <p:stCondLst>
                              <p:cond delay="7400"/>
                            </p:stCondLst>
                            <p:childTnLst>
                              <p:par>
                                <p:cTn id="217" presetID="1" presetClass="exit" presetSubtype="0" fill="hold" nodeType="afterEffect">
                                  <p:stCondLst>
                                    <p:cond delay="200"/>
                                  </p:stCondLst>
                                  <p:childTnLst>
                                    <p:set>
                                      <p:cBhvr>
                                        <p:cTn id="218" dur="1" fill="hold">
                                          <p:stCondLst>
                                            <p:cond delay="0"/>
                                          </p:stCondLst>
                                        </p:cTn>
                                        <p:tgtEl>
                                          <p:spTgt spid="49"/>
                                        </p:tgtEl>
                                        <p:attrNameLst>
                                          <p:attrName>style.visibility</p:attrName>
                                        </p:attrNameLst>
                                      </p:cBhvr>
                                      <p:to>
                                        <p:strVal val="hidden"/>
                                      </p:to>
                                    </p:set>
                                  </p:childTnLst>
                                </p:cTn>
                              </p:par>
                              <p:par>
                                <p:cTn id="219" presetID="1" presetClass="entr" presetSubtype="0" fill="hold" nodeType="withEffect">
                                  <p:stCondLst>
                                    <p:cond delay="0"/>
                                  </p:stCondLst>
                                  <p:childTnLst>
                                    <p:set>
                                      <p:cBhvr>
                                        <p:cTn id="220" dur="1" fill="hold">
                                          <p:stCondLst>
                                            <p:cond delay="0"/>
                                          </p:stCondLst>
                                        </p:cTn>
                                        <p:tgtEl>
                                          <p:spTgt spid="50"/>
                                        </p:tgtEl>
                                        <p:attrNameLst>
                                          <p:attrName>style.visibility</p:attrName>
                                        </p:attrNameLst>
                                      </p:cBhvr>
                                      <p:to>
                                        <p:strVal val="visible"/>
                                      </p:to>
                                    </p:set>
                                  </p:childTnLst>
                                </p:cTn>
                              </p:par>
                            </p:childTnLst>
                          </p:cTn>
                        </p:par>
                        <p:par>
                          <p:cTn id="221" fill="hold">
                            <p:stCondLst>
                              <p:cond delay="7600"/>
                            </p:stCondLst>
                            <p:childTnLst>
                              <p:par>
                                <p:cTn id="222" presetID="1" presetClass="exit" presetSubtype="0" fill="hold" nodeType="afterEffect">
                                  <p:stCondLst>
                                    <p:cond delay="200"/>
                                  </p:stCondLst>
                                  <p:childTnLst>
                                    <p:set>
                                      <p:cBhvr>
                                        <p:cTn id="223" dur="1" fill="hold">
                                          <p:stCondLst>
                                            <p:cond delay="0"/>
                                          </p:stCondLst>
                                        </p:cTn>
                                        <p:tgtEl>
                                          <p:spTgt spid="50"/>
                                        </p:tgtEl>
                                        <p:attrNameLst>
                                          <p:attrName>style.visibility</p:attrName>
                                        </p:attrNameLst>
                                      </p:cBhvr>
                                      <p:to>
                                        <p:strVal val="hidden"/>
                                      </p:to>
                                    </p:set>
                                  </p:childTnLst>
                                </p:cTn>
                              </p:par>
                              <p:par>
                                <p:cTn id="224" presetID="1" presetClass="entr" presetSubtype="0" fill="hold" nodeType="withEffect">
                                  <p:stCondLst>
                                    <p:cond delay="0"/>
                                  </p:stCondLst>
                                  <p:childTnLst>
                                    <p:set>
                                      <p:cBhvr>
                                        <p:cTn id="225"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9309" y="1196968"/>
            <a:ext cx="3277789" cy="4613643"/>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8388" y="1184607"/>
            <a:ext cx="3290902" cy="46321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6196" y="1178511"/>
            <a:ext cx="3290902" cy="46321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56196" y="1178511"/>
            <a:ext cx="3290902" cy="4632100"/>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56196" y="1178511"/>
            <a:ext cx="3290902" cy="4632100"/>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56196" y="1178511"/>
            <a:ext cx="3290902" cy="4632100"/>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56196" y="1178511"/>
            <a:ext cx="3290902" cy="4632100"/>
          </a:xfrm>
          <a:prstGeom prst="rect">
            <a:avLst/>
          </a:prstGeom>
        </p:spPr>
      </p:pic>
      <p:pic>
        <p:nvPicPr>
          <p:cNvPr id="53" name="Picture 5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48693" y="1196967"/>
            <a:ext cx="3298405" cy="4613644"/>
          </a:xfrm>
          <a:prstGeom prst="rect">
            <a:avLst/>
          </a:prstGeom>
        </p:spPr>
      </p:pic>
      <p:pic>
        <p:nvPicPr>
          <p:cNvPr id="54" name="Picture 5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48693" y="1196967"/>
            <a:ext cx="3298405" cy="4613644"/>
          </a:xfrm>
          <a:prstGeom prst="rect">
            <a:avLst/>
          </a:prstGeom>
        </p:spPr>
      </p:pic>
      <p:pic>
        <p:nvPicPr>
          <p:cNvPr id="55" name="Picture 5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48693" y="1196967"/>
            <a:ext cx="3298405" cy="4613644"/>
          </a:xfrm>
          <a:prstGeom prst="rect">
            <a:avLst/>
          </a:prstGeom>
        </p:spPr>
      </p:pic>
      <p:pic>
        <p:nvPicPr>
          <p:cNvPr id="56" name="Picture 5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48693" y="1196967"/>
            <a:ext cx="3298405" cy="4613644"/>
          </a:xfrm>
          <a:prstGeom prst="rect">
            <a:avLst/>
          </a:prstGeom>
        </p:spPr>
      </p:pic>
      <p:sp>
        <p:nvSpPr>
          <p:cNvPr id="2" name="Title 1"/>
          <p:cNvSpPr>
            <a:spLocks noGrp="1"/>
          </p:cNvSpPr>
          <p:nvPr>
            <p:ph type="title"/>
          </p:nvPr>
        </p:nvSpPr>
        <p:spPr/>
        <p:txBody>
          <a:bodyPr/>
          <a:lstStyle/>
          <a:p>
            <a:r>
              <a:rPr lang="en-CA" dirty="0" smtClean="0"/>
              <a:t>Scalable Vector Graphics (“SVG”)</a:t>
            </a:r>
            <a:endParaRPr lang="en-CA" dirty="0"/>
          </a:p>
        </p:txBody>
      </p:sp>
      <p:sp>
        <p:nvSpPr>
          <p:cNvPr id="9" name="Date Placeholder 8"/>
          <p:cNvSpPr>
            <a:spLocks noGrp="1"/>
          </p:cNvSpPr>
          <p:nvPr>
            <p:ph type="dt" sz="half" idx="10"/>
          </p:nvPr>
        </p:nvSpPr>
        <p:spPr/>
        <p:txBody>
          <a:bodyPr/>
          <a:lstStyle/>
          <a:p>
            <a:r>
              <a:rPr lang="en-US" smtClean="0"/>
              <a:t>August 13, 2014</a:t>
            </a:r>
            <a:endParaRPr lang="en-US" dirty="0"/>
          </a:p>
        </p:txBody>
      </p:sp>
      <p:sp>
        <p:nvSpPr>
          <p:cNvPr id="10" name="Footer Placeholder 9"/>
          <p:cNvSpPr>
            <a:spLocks noGrp="1"/>
          </p:cNvSpPr>
          <p:nvPr>
            <p:ph type="ftr" sz="quarter" idx="11"/>
          </p:nvPr>
        </p:nvSpPr>
        <p:spPr/>
        <p:txBody>
          <a:bodyPr/>
          <a:lstStyle/>
          <a:p>
            <a:r>
              <a:rPr lang="fr-FR" dirty="0" smtClean="0"/>
              <a:t>SIGGRAPH 2014 - </a:t>
            </a:r>
            <a:r>
              <a:rPr lang="fr-FR" dirty="0" err="1" smtClean="0"/>
              <a:t>Vector</a:t>
            </a:r>
            <a:r>
              <a:rPr lang="fr-FR" dirty="0" smtClean="0"/>
              <a:t> Graphics Complexes</a:t>
            </a:r>
            <a:endParaRPr lang="en-US" dirty="0"/>
          </a:p>
        </p:txBody>
      </p:sp>
      <p:sp>
        <p:nvSpPr>
          <p:cNvPr id="11" name="Slide Number Placeholder 10"/>
          <p:cNvSpPr>
            <a:spLocks noGrp="1"/>
          </p:cNvSpPr>
          <p:nvPr>
            <p:ph type="sldNum" sz="quarter" idx="12"/>
          </p:nvPr>
        </p:nvSpPr>
        <p:spPr>
          <a:xfrm>
            <a:off x="9933966" y="6459784"/>
            <a:ext cx="1312025" cy="365125"/>
          </a:xfrm>
        </p:spPr>
        <p:txBody>
          <a:bodyPr/>
          <a:lstStyle/>
          <a:p>
            <a:fld id="{4CE482DC-2269-4F26-9D2A-7E44B1A4CD85}" type="slidenum">
              <a:rPr lang="en-US" smtClean="0"/>
              <a:pPr/>
              <a:t>4</a:t>
            </a:fld>
            <a:endParaRPr lang="en-US" dirty="0"/>
          </a:p>
        </p:txBody>
      </p:sp>
      <p:sp>
        <p:nvSpPr>
          <p:cNvPr id="22" name="Content Placeholder 2"/>
          <p:cNvSpPr txBox="1">
            <a:spLocks/>
          </p:cNvSpPr>
          <p:nvPr/>
        </p:nvSpPr>
        <p:spPr>
          <a:xfrm>
            <a:off x="6862500" y="1669368"/>
            <a:ext cx="5454192" cy="2566011"/>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1">
              <a:buFont typeface="Arial" panose="020B0604020202020204" pitchFamily="34" charset="0"/>
              <a:buChar char="•"/>
            </a:pPr>
            <a:r>
              <a:rPr lang="en-CA" sz="4000" dirty="0" smtClean="0"/>
              <a:t> No shared edges</a:t>
            </a:r>
          </a:p>
          <a:p>
            <a:pPr lvl="1">
              <a:buFont typeface="Arial" panose="020B0604020202020204" pitchFamily="34" charset="0"/>
              <a:buChar char="•"/>
            </a:pPr>
            <a:endParaRPr lang="en-CA" sz="4000" dirty="0" smtClean="0"/>
          </a:p>
          <a:p>
            <a:pPr lvl="1">
              <a:buFont typeface="Arial" panose="020B0604020202020204" pitchFamily="34" charset="0"/>
              <a:buChar char="•"/>
            </a:pPr>
            <a:r>
              <a:rPr lang="en-CA" sz="4000" dirty="0" smtClean="0"/>
              <a:t> No </a:t>
            </a:r>
            <a:r>
              <a:rPr lang="en-CA" sz="4000" dirty="0" err="1" smtClean="0"/>
              <a:t>multiway</a:t>
            </a:r>
            <a:r>
              <a:rPr lang="en-CA" sz="4000" dirty="0" smtClean="0"/>
              <a:t> joins</a:t>
            </a:r>
          </a:p>
        </p:txBody>
      </p:sp>
      <p:cxnSp>
        <p:nvCxnSpPr>
          <p:cNvPr id="17" name="Straight Arrow Connector 16"/>
          <p:cNvCxnSpPr/>
          <p:nvPr/>
        </p:nvCxnSpPr>
        <p:spPr>
          <a:xfrm>
            <a:off x="1460690" y="2217862"/>
            <a:ext cx="1086221" cy="291364"/>
          </a:xfrm>
          <a:prstGeom prst="straightConnector1">
            <a:avLst/>
          </a:prstGeom>
          <a:ln w="920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2289036" y="818472"/>
            <a:ext cx="868633" cy="701760"/>
          </a:xfrm>
          <a:prstGeom prst="straightConnector1">
            <a:avLst/>
          </a:prstGeom>
          <a:ln w="920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2849652" y="4498353"/>
            <a:ext cx="1770928" cy="1138847"/>
          </a:xfrm>
          <a:prstGeom prst="straightConnector1">
            <a:avLst/>
          </a:prstGeom>
          <a:ln w="920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7579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8"/>
                                        </p:tgtEl>
                                        <p:attrNameLst>
                                          <p:attrName>style.visibility</p:attrName>
                                        </p:attrNameLst>
                                      </p:cBhvr>
                                      <p:to>
                                        <p:strVal val="hidden"/>
                                      </p:to>
                                    </p:set>
                                  </p:childTnLst>
                                </p:cTn>
                              </p:par>
                              <p:par>
                                <p:cTn id="13" presetID="42" presetClass="path" presetSubtype="0" accel="50000" decel="50000" fill="hold" nodeType="withEffect">
                                  <p:stCondLst>
                                    <p:cond delay="0"/>
                                  </p:stCondLst>
                                  <p:childTnLst>
                                    <p:animMotion origin="layout" path="M -4.16667E-6 3.7037E-7 L 0.02513 0.00185 " pathEditMode="relative" rAng="0" ptsTypes="AA">
                                      <p:cBhvr>
                                        <p:cTn id="14" dur="2000" fill="hold"/>
                                        <p:tgtEl>
                                          <p:spTgt spid="5"/>
                                        </p:tgtEl>
                                        <p:attrNameLst>
                                          <p:attrName>ppt_x</p:attrName>
                                          <p:attrName>ppt_y</p:attrName>
                                        </p:attrNameLst>
                                      </p:cBhvr>
                                      <p:rCtr x="1250" y="93"/>
                                    </p:animMotion>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17"/>
                                        </p:tgtEl>
                                        <p:attrNameLst>
                                          <p:attrName>style.visibility</p:attrName>
                                        </p:attrNameLst>
                                      </p:cBhvr>
                                      <p:to>
                                        <p:strVal val="hidden"/>
                                      </p:to>
                                    </p:set>
                                  </p:childTnLst>
                                </p:cTn>
                              </p:par>
                              <p:par>
                                <p:cTn id="25" presetID="42" presetClass="path" presetSubtype="0" accel="50000" decel="50000" fill="hold" nodeType="withEffect">
                                  <p:stCondLst>
                                    <p:cond delay="0"/>
                                  </p:stCondLst>
                                  <p:childTnLst>
                                    <p:animMotion origin="layout" path="M -2.70833E-6 3.7037E-7 L 0.13308 -0.05903 " pathEditMode="relative" rAng="0" ptsTypes="AA">
                                      <p:cBhvr>
                                        <p:cTn id="26" dur="2000" fill="hold"/>
                                        <p:tgtEl>
                                          <p:spTgt spid="53"/>
                                        </p:tgtEl>
                                        <p:attrNameLst>
                                          <p:attrName>ppt_x</p:attrName>
                                          <p:attrName>ppt_y</p:attrName>
                                        </p:attrNameLst>
                                      </p:cBhvr>
                                      <p:rCtr x="6654" y="-2963"/>
                                    </p:animMotion>
                                  </p:childTnLst>
                                </p:cTn>
                              </p:par>
                              <p:par>
                                <p:cTn id="27" presetID="42" presetClass="path" presetSubtype="0" accel="50000" decel="50000" fill="hold" nodeType="withEffect">
                                  <p:stCondLst>
                                    <p:cond delay="0"/>
                                  </p:stCondLst>
                                  <p:childTnLst>
                                    <p:animMotion origin="layout" path="M -2.70833E-6 3.7037E-7 L 0.11107 -0.09676 " pathEditMode="relative" rAng="0" ptsTypes="AA">
                                      <p:cBhvr>
                                        <p:cTn id="28" dur="2000" fill="hold"/>
                                        <p:tgtEl>
                                          <p:spTgt spid="54"/>
                                        </p:tgtEl>
                                        <p:attrNameLst>
                                          <p:attrName>ppt_x</p:attrName>
                                          <p:attrName>ppt_y</p:attrName>
                                        </p:attrNameLst>
                                      </p:cBhvr>
                                      <p:rCtr x="5547" y="-4838"/>
                                    </p:animMotion>
                                  </p:childTnLst>
                                </p:cTn>
                              </p:par>
                              <p:par>
                                <p:cTn id="29" presetID="42" presetClass="path" presetSubtype="0" accel="50000" decel="50000" fill="hold" nodeType="withEffect">
                                  <p:stCondLst>
                                    <p:cond delay="0"/>
                                  </p:stCondLst>
                                  <p:childTnLst>
                                    <p:animMotion origin="layout" path="M -2.70833E-6 3.7037E-7 L 0.11433 -0.07894 " pathEditMode="relative" rAng="0" ptsTypes="AA">
                                      <p:cBhvr>
                                        <p:cTn id="30" dur="2000" fill="hold"/>
                                        <p:tgtEl>
                                          <p:spTgt spid="55"/>
                                        </p:tgtEl>
                                        <p:attrNameLst>
                                          <p:attrName>ppt_x</p:attrName>
                                          <p:attrName>ppt_y</p:attrName>
                                        </p:attrNameLst>
                                      </p:cBhvr>
                                      <p:rCtr x="5716" y="-3958"/>
                                    </p:animMotion>
                                  </p:childTnLst>
                                </p:cTn>
                              </p:par>
                              <p:par>
                                <p:cTn id="31" presetID="42" presetClass="path" presetSubtype="0" accel="50000" decel="50000" fill="hold" nodeType="withEffect">
                                  <p:stCondLst>
                                    <p:cond delay="0"/>
                                  </p:stCondLst>
                                  <p:childTnLst>
                                    <p:animMotion origin="layout" path="M -2.70833E-6 3.7037E-7 L 0.12305 -0.05301 " pathEditMode="relative" rAng="0" ptsTypes="AA">
                                      <p:cBhvr>
                                        <p:cTn id="32" dur="2000" fill="hold"/>
                                        <p:tgtEl>
                                          <p:spTgt spid="56"/>
                                        </p:tgtEl>
                                        <p:attrNameLst>
                                          <p:attrName>ppt_x</p:attrName>
                                          <p:attrName>ppt_y</p:attrName>
                                        </p:attrNameLst>
                                      </p:cBhvr>
                                      <p:rCtr x="6146" y="-2662"/>
                                    </p:animMotion>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30"/>
                                        </p:tgtEl>
                                        <p:attrNameLst>
                                          <p:attrName>style.visibility</p:attrName>
                                        </p:attrNameLst>
                                      </p:cBhvr>
                                      <p:to>
                                        <p:strVal val="hidden"/>
                                      </p:to>
                                    </p:set>
                                  </p:childTnLst>
                                </p:cTn>
                              </p:par>
                              <p:par>
                                <p:cTn id="41" presetID="42" presetClass="path" presetSubtype="0" accel="50000" decel="50000" fill="hold" nodeType="withEffect">
                                  <p:stCondLst>
                                    <p:cond delay="0"/>
                                  </p:stCondLst>
                                  <p:childTnLst>
                                    <p:animMotion origin="layout" path="M -3.125E-6 -7.40741E-7 L 0.20782 -0.00602 " pathEditMode="relative" rAng="0" ptsTypes="AA">
                                      <p:cBhvr>
                                        <p:cTn id="42" dur="2000" fill="hold"/>
                                        <p:tgtEl>
                                          <p:spTgt spid="3"/>
                                        </p:tgtEl>
                                        <p:attrNameLst>
                                          <p:attrName>ppt_x</p:attrName>
                                          <p:attrName>ppt_y</p:attrName>
                                        </p:attrNameLst>
                                      </p:cBhvr>
                                      <p:rCtr x="10391" y="-301"/>
                                    </p:animMotion>
                                  </p:childTnLst>
                                </p:cTn>
                              </p:par>
                              <p:par>
                                <p:cTn id="43" presetID="42" presetClass="path" presetSubtype="0" accel="50000" decel="50000" fill="hold" nodeType="withEffect">
                                  <p:stCondLst>
                                    <p:cond delay="0"/>
                                  </p:stCondLst>
                                  <p:childTnLst>
                                    <p:animMotion origin="layout" path="M -3.125E-6 -7.40741E-7 L 0.18112 -0.0044 " pathEditMode="relative" rAng="0" ptsTypes="AA">
                                      <p:cBhvr>
                                        <p:cTn id="44" dur="2000" fill="hold"/>
                                        <p:tgtEl>
                                          <p:spTgt spid="12"/>
                                        </p:tgtEl>
                                        <p:attrNameLst>
                                          <p:attrName>ppt_x</p:attrName>
                                          <p:attrName>ppt_y</p:attrName>
                                        </p:attrNameLst>
                                      </p:cBhvr>
                                      <p:rCtr x="9049" y="-231"/>
                                    </p:animMotion>
                                  </p:childTnLst>
                                </p:cTn>
                              </p:par>
                              <p:par>
                                <p:cTn id="45" presetID="42" presetClass="path" presetSubtype="0" accel="50000" decel="50000" fill="hold" nodeType="withEffect">
                                  <p:stCondLst>
                                    <p:cond delay="0"/>
                                  </p:stCondLst>
                                  <p:childTnLst>
                                    <p:animMotion origin="layout" path="M -3.125E-6 -7.40741E-7 L 0.16706 -0.00301 " pathEditMode="relative" rAng="0" ptsTypes="AA">
                                      <p:cBhvr>
                                        <p:cTn id="46" dur="2000" fill="hold"/>
                                        <p:tgtEl>
                                          <p:spTgt spid="8"/>
                                        </p:tgtEl>
                                        <p:attrNameLst>
                                          <p:attrName>ppt_x</p:attrName>
                                          <p:attrName>ppt_y</p:attrName>
                                        </p:attrNameLst>
                                      </p:cBhvr>
                                      <p:rCtr x="8346" y="-162"/>
                                    </p:animMotion>
                                  </p:childTnLst>
                                </p:cTn>
                              </p:par>
                              <p:par>
                                <p:cTn id="47" presetID="42" presetClass="path" presetSubtype="0" accel="50000" decel="50000" fill="hold" nodeType="withEffect">
                                  <p:stCondLst>
                                    <p:cond delay="0"/>
                                  </p:stCondLst>
                                  <p:childTnLst>
                                    <p:animMotion origin="layout" path="M -3.125E-6 -7.40741E-7 L 0.17448 -0.01343 " pathEditMode="relative" rAng="0" ptsTypes="AA">
                                      <p:cBhvr>
                                        <p:cTn id="48" dur="2000" fill="hold"/>
                                        <p:tgtEl>
                                          <p:spTgt spid="7"/>
                                        </p:tgtEl>
                                        <p:attrNameLst>
                                          <p:attrName>ppt_x</p:attrName>
                                          <p:attrName>ppt_y</p:attrName>
                                        </p:attrNameLst>
                                      </p:cBhvr>
                                      <p:rCtr x="8724" y="-671"/>
                                    </p:animMotion>
                                  </p:childTnLst>
                                </p:cTn>
                              </p:par>
                            </p:childTnLst>
                          </p:cTn>
                        </p:par>
                      </p:childTnLst>
                    </p:cTn>
                  </p:par>
                  <p:par>
                    <p:cTn id="49" fill="hold">
                      <p:stCondLst>
                        <p:cond delay="indefinite"/>
                      </p:stCondLst>
                      <p:childTnLst>
                        <p:par>
                          <p:cTn id="50" fill="hold">
                            <p:stCondLst>
                              <p:cond delay="0"/>
                            </p:stCondLst>
                            <p:childTnLst>
                              <p:par>
                                <p:cTn id="51" presetID="42" presetClass="path" presetSubtype="0" accel="50000" decel="50000" fill="hold" nodeType="clickEffect">
                                  <p:stCondLst>
                                    <p:cond delay="0"/>
                                  </p:stCondLst>
                                  <p:childTnLst>
                                    <p:animMotion origin="layout" path="M -3.125E-6 -7.40741E-7 L 0.26784 -0.00741 " pathEditMode="relative" rAng="0" ptsTypes="AA">
                                      <p:cBhvr>
                                        <p:cTn id="52" dur="2000" fill="hold"/>
                                        <p:tgtEl>
                                          <p:spTgt spid="4"/>
                                        </p:tgtEl>
                                        <p:attrNameLst>
                                          <p:attrName>ppt_x</p:attrName>
                                          <p:attrName>ppt_y</p:attrName>
                                        </p:attrNameLst>
                                      </p:cBhvr>
                                      <p:rCtr x="13385" y="-37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Scalable vector graphics (“SVG”)</a:t>
            </a:r>
            <a:endParaRPr lang="en-CA" dirty="0"/>
          </a:p>
        </p:txBody>
      </p:sp>
      <p:sp>
        <p:nvSpPr>
          <p:cNvPr id="9" name="Date Placeholder 8"/>
          <p:cNvSpPr>
            <a:spLocks noGrp="1"/>
          </p:cNvSpPr>
          <p:nvPr>
            <p:ph type="dt" sz="half" idx="10"/>
          </p:nvPr>
        </p:nvSpPr>
        <p:spPr/>
        <p:txBody>
          <a:bodyPr/>
          <a:lstStyle/>
          <a:p>
            <a:r>
              <a:rPr lang="en-US" smtClean="0"/>
              <a:t>August 13, 2014</a:t>
            </a:r>
            <a:endParaRPr lang="en-US" dirty="0"/>
          </a:p>
        </p:txBody>
      </p:sp>
      <p:sp>
        <p:nvSpPr>
          <p:cNvPr id="10" name="Footer Placeholder 9"/>
          <p:cNvSpPr>
            <a:spLocks noGrp="1"/>
          </p:cNvSpPr>
          <p:nvPr>
            <p:ph type="ftr" sz="quarter" idx="11"/>
          </p:nvPr>
        </p:nvSpPr>
        <p:spPr/>
        <p:txBody>
          <a:bodyPr/>
          <a:lstStyle/>
          <a:p>
            <a:r>
              <a:rPr lang="fr-FR" dirty="0" smtClean="0"/>
              <a:t>SIGGRAPH 2014 - </a:t>
            </a:r>
            <a:r>
              <a:rPr lang="fr-FR" dirty="0" err="1" smtClean="0"/>
              <a:t>Vector</a:t>
            </a:r>
            <a:r>
              <a:rPr lang="fr-FR" dirty="0" smtClean="0"/>
              <a:t> Graphics Complexes</a:t>
            </a:r>
            <a:endParaRPr lang="en-US" dirty="0"/>
          </a:p>
        </p:txBody>
      </p:sp>
      <p:sp>
        <p:nvSpPr>
          <p:cNvPr id="11" name="Slide Number Placeholder 10"/>
          <p:cNvSpPr>
            <a:spLocks noGrp="1"/>
          </p:cNvSpPr>
          <p:nvPr>
            <p:ph type="sldNum" sz="quarter" idx="12"/>
          </p:nvPr>
        </p:nvSpPr>
        <p:spPr>
          <a:xfrm>
            <a:off x="9933966" y="6459784"/>
            <a:ext cx="1312025" cy="365125"/>
          </a:xfrm>
        </p:spPr>
        <p:txBody>
          <a:bodyPr/>
          <a:lstStyle/>
          <a:p>
            <a:fld id="{4CE482DC-2269-4F26-9D2A-7E44B1A4CD85}" type="slidenum">
              <a:rPr lang="en-US" smtClean="0"/>
              <a:pPr/>
              <a:t>5</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4837" y="1205279"/>
            <a:ext cx="3311600" cy="4632100"/>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3965" y="1229223"/>
            <a:ext cx="6523852" cy="4578286"/>
          </a:xfrm>
          <a:prstGeom prst="rect">
            <a:avLst/>
          </a:prstGeom>
        </p:spPr>
      </p:pic>
    </p:spTree>
    <p:extLst>
      <p:ext uri="{BB962C8B-B14F-4D97-AF65-F5344CB8AC3E}">
        <p14:creationId xmlns:p14="http://schemas.microsoft.com/office/powerpoint/2010/main" val="770862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Planar maps</a:t>
            </a:r>
            <a:endParaRPr lang="en-CA"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213673" y="987670"/>
            <a:ext cx="4147965" cy="4013156"/>
          </a:xfrm>
        </p:spPr>
      </p:pic>
      <p:sp>
        <p:nvSpPr>
          <p:cNvPr id="4" name="Date Placeholder 3"/>
          <p:cNvSpPr>
            <a:spLocks noGrp="1"/>
          </p:cNvSpPr>
          <p:nvPr>
            <p:ph type="dt" sz="half" idx="10"/>
          </p:nvPr>
        </p:nvSpPr>
        <p:spPr/>
        <p:txBody>
          <a:bodyPr/>
          <a:lstStyle/>
          <a:p>
            <a:r>
              <a:rPr lang="en-US" smtClean="0"/>
              <a:t>August 13, 2014</a:t>
            </a:r>
            <a:endParaRPr lang="en-US" dirty="0"/>
          </a:p>
        </p:txBody>
      </p:sp>
      <p:sp>
        <p:nvSpPr>
          <p:cNvPr id="5" name="Footer Placeholder 4"/>
          <p:cNvSpPr>
            <a:spLocks noGrp="1"/>
          </p:cNvSpPr>
          <p:nvPr>
            <p:ph type="ftr" sz="quarter" idx="11"/>
          </p:nvPr>
        </p:nvSpPr>
        <p:spPr/>
        <p:txBody>
          <a:bodyPr/>
          <a:lstStyle/>
          <a:p>
            <a:r>
              <a:rPr lang="fr-FR" smtClean="0"/>
              <a:t>SIGGRAPH 2014 - Vector Graphics Complexes</a:t>
            </a:r>
            <a:endParaRPr lang="en-US" dirty="0"/>
          </a:p>
        </p:txBody>
      </p:sp>
      <p:sp>
        <p:nvSpPr>
          <p:cNvPr id="6" name="Slide Number Placeholder 5"/>
          <p:cNvSpPr>
            <a:spLocks noGrp="1"/>
          </p:cNvSpPr>
          <p:nvPr>
            <p:ph type="sldNum" sz="quarter" idx="12"/>
          </p:nvPr>
        </p:nvSpPr>
        <p:spPr/>
        <p:txBody>
          <a:bodyPr/>
          <a:lstStyle/>
          <a:p>
            <a:fld id="{4CE482DC-2269-4F26-9D2A-7E44B1A4CD85}" type="slidenum">
              <a:rPr lang="en-CA" smtClean="0"/>
              <a:pPr/>
              <a:t>6</a:t>
            </a:fld>
            <a:endParaRPr lang="en-CA"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08" y="1015346"/>
            <a:ext cx="4147965" cy="4013156"/>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09" y="992880"/>
            <a:ext cx="4169068" cy="4034247"/>
          </a:xfrm>
          <a:prstGeom prst="rect">
            <a:avLst/>
          </a:prstGeom>
        </p:spPr>
      </p:pic>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709" y="992880"/>
            <a:ext cx="4169068" cy="4034247"/>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709" y="992880"/>
            <a:ext cx="4169068" cy="4034247"/>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709" y="992880"/>
            <a:ext cx="4169068" cy="4034247"/>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709" y="992880"/>
            <a:ext cx="4169068" cy="4034247"/>
          </a:xfrm>
          <a:prstGeom prst="rect">
            <a:avLst/>
          </a:prstGeom>
        </p:spPr>
      </p:pic>
      <p:sp>
        <p:nvSpPr>
          <p:cNvPr id="15" name="Rectangle 14"/>
          <p:cNvSpPr/>
          <p:nvPr/>
        </p:nvSpPr>
        <p:spPr>
          <a:xfrm>
            <a:off x="4818702" y="3482625"/>
            <a:ext cx="684640" cy="75961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Rectangle 15"/>
          <p:cNvSpPr/>
          <p:nvPr/>
        </p:nvSpPr>
        <p:spPr>
          <a:xfrm>
            <a:off x="519141" y="3467580"/>
            <a:ext cx="920091" cy="92014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Rectangle 21"/>
          <p:cNvSpPr/>
          <p:nvPr/>
        </p:nvSpPr>
        <p:spPr>
          <a:xfrm>
            <a:off x="2413017" y="3232034"/>
            <a:ext cx="1407444" cy="106458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Content Placeholder 2"/>
          <p:cNvSpPr txBox="1">
            <a:spLocks/>
          </p:cNvSpPr>
          <p:nvPr/>
        </p:nvSpPr>
        <p:spPr>
          <a:xfrm>
            <a:off x="8141238" y="2472885"/>
            <a:ext cx="4293730" cy="988090"/>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1">
              <a:buFont typeface="Arial" panose="020B0604020202020204" pitchFamily="34" charset="0"/>
              <a:buChar char="•"/>
            </a:pPr>
            <a:r>
              <a:rPr lang="en-CA" sz="4000" dirty="0" smtClean="0"/>
              <a:t>No overlapping</a:t>
            </a:r>
          </a:p>
        </p:txBody>
      </p:sp>
      <p:sp>
        <p:nvSpPr>
          <p:cNvPr id="24" name="Rectangle 23"/>
          <p:cNvSpPr/>
          <p:nvPr/>
        </p:nvSpPr>
        <p:spPr>
          <a:xfrm>
            <a:off x="6722214" y="3231369"/>
            <a:ext cx="1185689" cy="93621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quot;No&quot; Symbol 24"/>
          <p:cNvSpPr/>
          <p:nvPr/>
        </p:nvSpPr>
        <p:spPr>
          <a:xfrm>
            <a:off x="511644" y="2198489"/>
            <a:ext cx="3118104" cy="3234915"/>
          </a:xfrm>
          <a:prstGeom prst="noSmoking">
            <a:avLst>
              <a:gd name="adj" fmla="val 8632"/>
            </a:avLst>
          </a:prstGeom>
          <a:solidFill>
            <a:srgbClr val="FF0000"/>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CA">
              <a:solidFill>
                <a:schemeClr val="tx1"/>
              </a:solidFill>
            </a:endParaRPr>
          </a:p>
        </p:txBody>
      </p:sp>
      <p:sp>
        <p:nvSpPr>
          <p:cNvPr id="3" name="TextBox 2"/>
          <p:cNvSpPr txBox="1"/>
          <p:nvPr/>
        </p:nvSpPr>
        <p:spPr>
          <a:xfrm>
            <a:off x="5570290" y="398925"/>
            <a:ext cx="6441601" cy="914400"/>
          </a:xfrm>
          <a:prstGeom prst="rect">
            <a:avLst/>
          </a:prstGeom>
        </p:spPr>
        <p:txBody>
          <a:bodyPr vert="horz" wrap="none" lIns="0" tIns="45720" rIns="0" bIns="45720" rtlCol="0">
            <a:noAutofit/>
          </a:bodyPr>
          <a:lstStyle/>
          <a:p>
            <a:pPr marL="0" indent="0">
              <a:lnSpc>
                <a:spcPct val="100000"/>
              </a:lnSpc>
              <a:buNone/>
            </a:pPr>
            <a:r>
              <a:rPr lang="en-CA" sz="2400" dirty="0"/>
              <a:t>[</a:t>
            </a:r>
            <a:r>
              <a:rPr lang="en-CA" sz="2400" dirty="0" smtClean="0"/>
              <a:t>Baudelaire et al. 1989]    [</a:t>
            </a:r>
            <a:r>
              <a:rPr lang="en-CA" sz="2400" dirty="0" err="1" smtClean="0"/>
              <a:t>Asente</a:t>
            </a:r>
            <a:r>
              <a:rPr lang="en-CA" sz="2400" dirty="0" smtClean="0"/>
              <a:t> et al. 2007]</a:t>
            </a:r>
          </a:p>
        </p:txBody>
      </p:sp>
      <p:cxnSp>
        <p:nvCxnSpPr>
          <p:cNvPr id="26" name="Straight Arrow Connector 25"/>
          <p:cNvCxnSpPr/>
          <p:nvPr/>
        </p:nvCxnSpPr>
        <p:spPr>
          <a:xfrm>
            <a:off x="6722214" y="987670"/>
            <a:ext cx="786020" cy="658807"/>
          </a:xfrm>
          <a:prstGeom prst="straightConnector1">
            <a:avLst/>
          </a:prstGeom>
          <a:ln w="920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6161242" y="2994248"/>
            <a:ext cx="713311" cy="821034"/>
          </a:xfrm>
          <a:prstGeom prst="straightConnector1">
            <a:avLst/>
          </a:prstGeom>
          <a:ln w="920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9037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27"/>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2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15"/>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24"/>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19"/>
                                        </p:tgtEl>
                                      </p:cBhvr>
                                    </p:animEffect>
                                    <p:set>
                                      <p:cBhvr>
                                        <p:cTn id="55" dur="1" fill="hold">
                                          <p:stCondLst>
                                            <p:cond delay="499"/>
                                          </p:stCondLst>
                                        </p:cTn>
                                        <p:tgtEl>
                                          <p:spTgt spid="19"/>
                                        </p:tgtEl>
                                        <p:attrNameLst>
                                          <p:attrName>style.visibility</p:attrName>
                                        </p:attrNameLst>
                                      </p:cBhvr>
                                      <p:to>
                                        <p:strVal val="hidden"/>
                                      </p:to>
                                    </p:set>
                                  </p:childTnLst>
                                </p:cTn>
                              </p:par>
                            </p:childTnLst>
                          </p:cTn>
                        </p:par>
                        <p:par>
                          <p:cTn id="56" fill="hold">
                            <p:stCondLst>
                              <p:cond delay="500"/>
                            </p:stCondLst>
                            <p:childTnLst>
                              <p:par>
                                <p:cTn id="57" presetID="1" presetClass="exit" presetSubtype="0" fill="hold" grpId="1" nodeType="afterEffect">
                                  <p:stCondLst>
                                    <p:cond delay="0"/>
                                  </p:stCondLst>
                                  <p:childTnLst>
                                    <p:set>
                                      <p:cBhvr>
                                        <p:cTn id="58" dur="1" fill="hold">
                                          <p:stCondLst>
                                            <p:cond delay="0"/>
                                          </p:stCondLst>
                                        </p:cTn>
                                        <p:tgtEl>
                                          <p:spTgt spid="16"/>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childTnLst>
                                </p:cTn>
                              </p:par>
                              <p:par>
                                <p:cTn id="68" presetID="10" presetClass="exit" presetSubtype="0" fill="hold" nodeType="withEffect">
                                  <p:stCondLst>
                                    <p:cond delay="0"/>
                                  </p:stCondLst>
                                  <p:childTnLst>
                                    <p:animEffect transition="out" filter="fade">
                                      <p:cBhvr>
                                        <p:cTn id="69" dur="500"/>
                                        <p:tgtEl>
                                          <p:spTgt spid="20"/>
                                        </p:tgtEl>
                                      </p:cBhvr>
                                    </p:animEffect>
                                    <p:set>
                                      <p:cBhvr>
                                        <p:cTn id="70" dur="1" fill="hold">
                                          <p:stCondLst>
                                            <p:cond delay="499"/>
                                          </p:stCondLst>
                                        </p:cTn>
                                        <p:tgtEl>
                                          <p:spTgt spid="20"/>
                                        </p:tgtEl>
                                        <p:attrNameLst>
                                          <p:attrName>style.visibility</p:attrName>
                                        </p:attrNameLst>
                                      </p:cBhvr>
                                      <p:to>
                                        <p:strVal val="hidden"/>
                                      </p:to>
                                    </p:set>
                                  </p:childTnLst>
                                </p:cTn>
                              </p:par>
                            </p:childTnLst>
                          </p:cTn>
                        </p:par>
                        <p:par>
                          <p:cTn id="71" fill="hold">
                            <p:stCondLst>
                              <p:cond delay="500"/>
                            </p:stCondLst>
                            <p:childTnLst>
                              <p:par>
                                <p:cTn id="72" presetID="1" presetClass="exit" presetSubtype="0" fill="hold" grpId="1" nodeType="afterEffect">
                                  <p:stCondLst>
                                    <p:cond delay="0"/>
                                  </p:stCondLst>
                                  <p:childTnLst>
                                    <p:set>
                                      <p:cBhvr>
                                        <p:cTn id="73" dur="1" fill="hold">
                                          <p:stCondLst>
                                            <p:cond delay="0"/>
                                          </p:stCondLst>
                                        </p:cTn>
                                        <p:tgtEl>
                                          <p:spTgt spid="22"/>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25"/>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6" grpId="0" animBg="1"/>
      <p:bldP spid="16" grpId="1" animBg="1"/>
      <p:bldP spid="22" grpId="0" animBg="1"/>
      <p:bldP spid="22" grpId="1" animBg="1"/>
      <p:bldP spid="24" grpId="0" animBg="1"/>
      <p:bldP spid="24" grpId="1" animBg="1"/>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126" y="1022204"/>
            <a:ext cx="8343732" cy="4800647"/>
          </a:xfrm>
          <a:prstGeom prst="rect">
            <a:avLst/>
          </a:prstGeom>
        </p:spPr>
      </p:pic>
      <p:sp>
        <p:nvSpPr>
          <p:cNvPr id="2" name="Title 1"/>
          <p:cNvSpPr>
            <a:spLocks noGrp="1"/>
          </p:cNvSpPr>
          <p:nvPr>
            <p:ph type="title"/>
          </p:nvPr>
        </p:nvSpPr>
        <p:spPr/>
        <p:txBody>
          <a:bodyPr/>
          <a:lstStyle/>
          <a:p>
            <a:r>
              <a:rPr lang="en-CA" dirty="0" smtClean="0"/>
              <a:t>Planar maps</a:t>
            </a:r>
            <a:endParaRPr lang="en-CA" dirty="0"/>
          </a:p>
        </p:txBody>
      </p:sp>
      <p:sp>
        <p:nvSpPr>
          <p:cNvPr id="4" name="Date Placeholder 3"/>
          <p:cNvSpPr>
            <a:spLocks noGrp="1"/>
          </p:cNvSpPr>
          <p:nvPr>
            <p:ph type="dt" sz="half" idx="10"/>
          </p:nvPr>
        </p:nvSpPr>
        <p:spPr/>
        <p:txBody>
          <a:bodyPr/>
          <a:lstStyle/>
          <a:p>
            <a:r>
              <a:rPr lang="en-US" smtClean="0"/>
              <a:t>August 13, 2014</a:t>
            </a:r>
            <a:endParaRPr lang="en-US" dirty="0"/>
          </a:p>
        </p:txBody>
      </p:sp>
      <p:sp>
        <p:nvSpPr>
          <p:cNvPr id="5" name="Footer Placeholder 4"/>
          <p:cNvSpPr>
            <a:spLocks noGrp="1"/>
          </p:cNvSpPr>
          <p:nvPr>
            <p:ph type="ftr" sz="quarter" idx="11"/>
          </p:nvPr>
        </p:nvSpPr>
        <p:spPr/>
        <p:txBody>
          <a:bodyPr/>
          <a:lstStyle/>
          <a:p>
            <a:r>
              <a:rPr lang="fr-FR" smtClean="0"/>
              <a:t>SIGGRAPH 2014 - Vector Graphics Complexes</a:t>
            </a:r>
            <a:endParaRPr lang="en-US" dirty="0"/>
          </a:p>
        </p:txBody>
      </p:sp>
      <p:sp>
        <p:nvSpPr>
          <p:cNvPr id="6" name="Slide Number Placeholder 5"/>
          <p:cNvSpPr>
            <a:spLocks noGrp="1"/>
          </p:cNvSpPr>
          <p:nvPr>
            <p:ph type="sldNum" sz="quarter" idx="12"/>
          </p:nvPr>
        </p:nvSpPr>
        <p:spPr/>
        <p:txBody>
          <a:bodyPr/>
          <a:lstStyle/>
          <a:p>
            <a:fld id="{4CE482DC-2269-4F26-9D2A-7E44B1A4CD85}" type="slidenum">
              <a:rPr lang="en-CA" smtClean="0"/>
              <a:pPr/>
              <a:t>7</a:t>
            </a:fld>
            <a:endParaRPr lang="en-CA" dirty="0"/>
          </a:p>
        </p:txBody>
      </p:sp>
      <p:pic>
        <p:nvPicPr>
          <p:cNvPr id="9" name="Content Placeholder 8"/>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947126" y="1022204"/>
            <a:ext cx="8343732" cy="4800647"/>
          </a:xfrm>
        </p:spPr>
      </p:pic>
      <p:sp>
        <p:nvSpPr>
          <p:cNvPr id="26" name="Rectangle 25"/>
          <p:cNvSpPr/>
          <p:nvPr/>
        </p:nvSpPr>
        <p:spPr>
          <a:xfrm>
            <a:off x="2411186" y="2432838"/>
            <a:ext cx="2628900" cy="220435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Oval 10"/>
          <p:cNvSpPr/>
          <p:nvPr/>
        </p:nvSpPr>
        <p:spPr>
          <a:xfrm>
            <a:off x="3934315" y="3072627"/>
            <a:ext cx="244928" cy="24492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 name="Oval 26"/>
          <p:cNvSpPr/>
          <p:nvPr/>
        </p:nvSpPr>
        <p:spPr>
          <a:xfrm>
            <a:off x="3233275" y="3957344"/>
            <a:ext cx="244928" cy="24492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quot;No&quot; Symbol 11"/>
          <p:cNvSpPr/>
          <p:nvPr/>
        </p:nvSpPr>
        <p:spPr>
          <a:xfrm>
            <a:off x="2002722" y="2234430"/>
            <a:ext cx="3445827" cy="3445827"/>
          </a:xfrm>
          <a:prstGeom prst="noSmoking">
            <a:avLst>
              <a:gd name="adj" fmla="val 8632"/>
            </a:avLst>
          </a:prstGeom>
          <a:solidFill>
            <a:srgbClr val="FF0000"/>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CA">
              <a:solidFill>
                <a:schemeClr val="tx1"/>
              </a:solidFill>
            </a:endParaRPr>
          </a:p>
        </p:txBody>
      </p:sp>
      <p:sp>
        <p:nvSpPr>
          <p:cNvPr id="15" name="TextBox 14"/>
          <p:cNvSpPr txBox="1"/>
          <p:nvPr/>
        </p:nvSpPr>
        <p:spPr>
          <a:xfrm>
            <a:off x="5570290" y="398925"/>
            <a:ext cx="6441601" cy="914400"/>
          </a:xfrm>
          <a:prstGeom prst="rect">
            <a:avLst/>
          </a:prstGeom>
        </p:spPr>
        <p:txBody>
          <a:bodyPr vert="horz" wrap="none" lIns="0" tIns="45720" rIns="0" bIns="45720" rtlCol="0">
            <a:noAutofit/>
          </a:bodyPr>
          <a:lstStyle/>
          <a:p>
            <a:pPr marL="0" indent="0">
              <a:lnSpc>
                <a:spcPct val="100000"/>
              </a:lnSpc>
              <a:buNone/>
            </a:pPr>
            <a:r>
              <a:rPr lang="en-CA" sz="2400" dirty="0"/>
              <a:t>[</a:t>
            </a:r>
            <a:r>
              <a:rPr lang="en-CA" sz="2400" dirty="0" smtClean="0"/>
              <a:t>Baudelaire et al. 1989]    [</a:t>
            </a:r>
            <a:r>
              <a:rPr lang="en-CA" sz="2400" dirty="0" err="1" smtClean="0"/>
              <a:t>Asente</a:t>
            </a:r>
            <a:r>
              <a:rPr lang="en-CA" sz="2400" dirty="0" smtClean="0"/>
              <a:t> et al. 2007]</a:t>
            </a:r>
          </a:p>
        </p:txBody>
      </p:sp>
      <p:sp>
        <p:nvSpPr>
          <p:cNvPr id="17" name="Content Placeholder 2"/>
          <p:cNvSpPr txBox="1">
            <a:spLocks/>
          </p:cNvSpPr>
          <p:nvPr/>
        </p:nvSpPr>
        <p:spPr>
          <a:xfrm>
            <a:off x="8141238" y="2472885"/>
            <a:ext cx="4293730" cy="988090"/>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1">
              <a:buFont typeface="Arial" panose="020B0604020202020204" pitchFamily="34" charset="0"/>
              <a:buChar char="•"/>
            </a:pPr>
            <a:r>
              <a:rPr lang="en-CA" sz="4000" dirty="0" smtClean="0"/>
              <a:t>No overlapping</a:t>
            </a:r>
          </a:p>
        </p:txBody>
      </p:sp>
    </p:spTree>
    <p:extLst>
      <p:ext uri="{BB962C8B-B14F-4D97-AF65-F5344CB8AC3E}">
        <p14:creationId xmlns:p14="http://schemas.microsoft.com/office/powerpoint/2010/main" val="2845441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2" nodeType="clickEffect">
                                  <p:stCondLst>
                                    <p:cond delay="0"/>
                                  </p:stCondLst>
                                  <p:childTnLst>
                                    <p:set>
                                      <p:cBhvr>
                                        <p:cTn id="16" dur="1" fill="hold">
                                          <p:stCondLst>
                                            <p:cond delay="0"/>
                                          </p:stCondLst>
                                        </p:cTn>
                                        <p:tgtEl>
                                          <p:spTgt spid="26"/>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11"/>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2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2" animBg="1"/>
      <p:bldP spid="11" grpId="0" animBg="1"/>
      <p:bldP spid="11" grpId="1" animBg="1"/>
      <p:bldP spid="27" grpId="0" animBg="1"/>
      <p:bldP spid="27" grpId="1"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a:t>
            </a:r>
            <a:r>
              <a:rPr lang="en-CA" dirty="0" smtClean="0"/>
              <a:t>omparison</a:t>
            </a:r>
            <a:endParaRPr lang="en-CA" dirty="0"/>
          </a:p>
        </p:txBody>
      </p:sp>
      <p:sp>
        <p:nvSpPr>
          <p:cNvPr id="4" name="Content Placeholder 2"/>
          <p:cNvSpPr txBox="1">
            <a:spLocks/>
          </p:cNvSpPr>
          <p:nvPr/>
        </p:nvSpPr>
        <p:spPr>
          <a:xfrm>
            <a:off x="4701843" y="4864539"/>
            <a:ext cx="3173471" cy="683705"/>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1">
              <a:buFont typeface="Arial" panose="020B0604020202020204" pitchFamily="34" charset="0"/>
              <a:buChar char="•"/>
            </a:pPr>
            <a:r>
              <a:rPr lang="en-CA" sz="2800" b="1" dirty="0" smtClean="0"/>
              <a:t>No</a:t>
            </a:r>
            <a:r>
              <a:rPr lang="en-CA" sz="2800" dirty="0" smtClean="0"/>
              <a:t> overlapping</a:t>
            </a:r>
          </a:p>
        </p:txBody>
      </p:sp>
      <p:sp>
        <p:nvSpPr>
          <p:cNvPr id="9" name="Date Placeholder 8"/>
          <p:cNvSpPr>
            <a:spLocks noGrp="1"/>
          </p:cNvSpPr>
          <p:nvPr>
            <p:ph type="dt" sz="half" idx="10"/>
          </p:nvPr>
        </p:nvSpPr>
        <p:spPr>
          <a:xfrm>
            <a:off x="733043" y="6459785"/>
            <a:ext cx="2472271" cy="365125"/>
          </a:xfrm>
        </p:spPr>
        <p:txBody>
          <a:bodyPr/>
          <a:lstStyle/>
          <a:p>
            <a:r>
              <a:rPr lang="en-US" smtClean="0"/>
              <a:t>August 13, 2014</a:t>
            </a:r>
            <a:endParaRPr lang="en-US" dirty="0"/>
          </a:p>
        </p:txBody>
      </p:sp>
      <p:sp>
        <p:nvSpPr>
          <p:cNvPr id="10" name="Footer Placeholder 9"/>
          <p:cNvSpPr>
            <a:spLocks noGrp="1"/>
          </p:cNvSpPr>
          <p:nvPr>
            <p:ph type="ftr" sz="quarter" idx="11"/>
          </p:nvPr>
        </p:nvSpPr>
        <p:spPr/>
        <p:txBody>
          <a:bodyPr/>
          <a:lstStyle/>
          <a:p>
            <a:r>
              <a:rPr lang="fr-FR" smtClean="0"/>
              <a:t>SIGGRAPH 2014 - Vector Graphics Complexes</a:t>
            </a:r>
            <a:endParaRPr lang="en-US" dirty="0"/>
          </a:p>
        </p:txBody>
      </p:sp>
      <p:sp>
        <p:nvSpPr>
          <p:cNvPr id="11" name="Slide Number Placeholder 10"/>
          <p:cNvSpPr>
            <a:spLocks noGrp="1"/>
          </p:cNvSpPr>
          <p:nvPr>
            <p:ph type="sldNum" sz="quarter" idx="12"/>
          </p:nvPr>
        </p:nvSpPr>
        <p:spPr/>
        <p:txBody>
          <a:bodyPr/>
          <a:lstStyle/>
          <a:p>
            <a:fld id="{4CE482DC-2269-4F26-9D2A-7E44B1A4CD85}" type="slidenum">
              <a:rPr lang="en-US" smtClean="0"/>
              <a:pPr/>
              <a:t>8</a:t>
            </a:fld>
            <a:endParaRPr lang="en-US" dirty="0"/>
          </a:p>
        </p:txBody>
      </p:sp>
      <p:sp>
        <p:nvSpPr>
          <p:cNvPr id="18" name="Content Placeholder 2"/>
          <p:cNvSpPr txBox="1">
            <a:spLocks/>
          </p:cNvSpPr>
          <p:nvPr/>
        </p:nvSpPr>
        <p:spPr>
          <a:xfrm>
            <a:off x="959067" y="4650420"/>
            <a:ext cx="2943859" cy="883298"/>
          </a:xfrm>
          <a:prstGeom prst="rect">
            <a:avLst/>
          </a:prstGeom>
        </p:spPr>
        <p:txBody>
          <a:bodyPr vert="horz" lIns="0" tIns="45720" rIns="0" bIns="45720" rtlCol="0">
            <a:normAutofit fontScale="925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1">
              <a:buFont typeface="Arial" panose="020B0604020202020204" pitchFamily="34" charset="0"/>
              <a:buChar char="•"/>
            </a:pPr>
            <a:r>
              <a:rPr lang="en-CA" sz="2800" b="1" dirty="0" smtClean="0"/>
              <a:t>No</a:t>
            </a:r>
            <a:r>
              <a:rPr lang="en-CA" sz="2800" dirty="0" smtClean="0"/>
              <a:t> shared edges</a:t>
            </a:r>
          </a:p>
          <a:p>
            <a:pPr lvl="1">
              <a:buFont typeface="Arial" panose="020B0604020202020204" pitchFamily="34" charset="0"/>
              <a:buChar char="•"/>
            </a:pPr>
            <a:r>
              <a:rPr lang="en-CA" sz="2800" b="1" dirty="0" smtClean="0"/>
              <a:t>No</a:t>
            </a:r>
            <a:r>
              <a:rPr lang="en-CA" sz="2800" dirty="0" smtClean="0"/>
              <a:t> </a:t>
            </a:r>
            <a:r>
              <a:rPr lang="en-CA" sz="2800" dirty="0" err="1" smtClean="0"/>
              <a:t>multiway</a:t>
            </a:r>
            <a:r>
              <a:rPr lang="en-CA" sz="2800" dirty="0" smtClean="0"/>
              <a:t> joins</a:t>
            </a:r>
          </a:p>
        </p:txBody>
      </p:sp>
      <p:grpSp>
        <p:nvGrpSpPr>
          <p:cNvPr id="15" name="Group 14"/>
          <p:cNvGrpSpPr/>
          <p:nvPr/>
        </p:nvGrpSpPr>
        <p:grpSpPr>
          <a:xfrm>
            <a:off x="335357" y="3588538"/>
            <a:ext cx="3001077" cy="604632"/>
            <a:chOff x="411594" y="3672590"/>
            <a:chExt cx="3001077" cy="604632"/>
          </a:xfrm>
        </p:grpSpPr>
        <p:sp>
          <p:nvSpPr>
            <p:cNvPr id="19" name="Content Placeholder 2"/>
            <p:cNvSpPr txBox="1">
              <a:spLocks/>
            </p:cNvSpPr>
            <p:nvPr/>
          </p:nvSpPr>
          <p:spPr>
            <a:xfrm>
              <a:off x="1035304" y="3734916"/>
              <a:ext cx="2377367" cy="542306"/>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1">
                <a:buFont typeface="Arial" panose="020B0604020202020204" pitchFamily="34" charset="0"/>
                <a:buChar char="•"/>
              </a:pPr>
              <a:r>
                <a:rPr lang="en-CA" sz="2800" dirty="0" smtClean="0"/>
                <a:t>Overlapping</a:t>
              </a: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594" y="3672590"/>
              <a:ext cx="596490" cy="596490"/>
            </a:xfrm>
            <a:prstGeom prst="rect">
              <a:avLst/>
            </a:prstGeom>
          </p:spPr>
        </p:pic>
      </p:grpSp>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357" y="4728798"/>
            <a:ext cx="596490" cy="596490"/>
          </a:xfrm>
          <a:prstGeom prst="rect">
            <a:avLst/>
          </a:prstGeom>
        </p:spPr>
      </p:pic>
      <p:sp>
        <p:nvSpPr>
          <p:cNvPr id="23" name="Content Placeholder 2"/>
          <p:cNvSpPr txBox="1">
            <a:spLocks/>
          </p:cNvSpPr>
          <p:nvPr/>
        </p:nvSpPr>
        <p:spPr>
          <a:xfrm>
            <a:off x="6679454" y="927694"/>
            <a:ext cx="5623138" cy="521109"/>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None/>
            </a:pPr>
            <a:r>
              <a:rPr lang="en-CA" sz="3200" b="1" dirty="0" smtClean="0"/>
              <a:t>Vector graphics complexes</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74282" y="1449320"/>
            <a:ext cx="1890519" cy="1829078"/>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9296" y="1487671"/>
            <a:ext cx="3304344" cy="1952183"/>
          </a:xfrm>
          <a:prstGeom prst="rect">
            <a:avLst/>
          </a:prstGeom>
        </p:spPr>
      </p:pic>
      <p:sp>
        <p:nvSpPr>
          <p:cNvPr id="24" name="Content Placeholder 2"/>
          <p:cNvSpPr txBox="1">
            <a:spLocks/>
          </p:cNvSpPr>
          <p:nvPr/>
        </p:nvSpPr>
        <p:spPr>
          <a:xfrm>
            <a:off x="1509101" y="920382"/>
            <a:ext cx="1130954" cy="54230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algn="ctr">
              <a:buNone/>
            </a:pPr>
            <a:r>
              <a:rPr lang="en-CA" sz="3200" b="1" dirty="0" smtClean="0"/>
              <a:t>SVG</a:t>
            </a:r>
          </a:p>
        </p:txBody>
      </p:sp>
      <p:sp>
        <p:nvSpPr>
          <p:cNvPr id="25" name="Content Placeholder 2"/>
          <p:cNvSpPr txBox="1">
            <a:spLocks/>
          </p:cNvSpPr>
          <p:nvPr/>
        </p:nvSpPr>
        <p:spPr>
          <a:xfrm>
            <a:off x="4142871" y="906497"/>
            <a:ext cx="3448278" cy="54230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algn="ctr">
              <a:buNone/>
            </a:pPr>
            <a:r>
              <a:rPr lang="en-CA" sz="3200" b="1" dirty="0" smtClean="0"/>
              <a:t>Planar maps</a:t>
            </a:r>
          </a:p>
        </p:txBody>
      </p:sp>
      <p:grpSp>
        <p:nvGrpSpPr>
          <p:cNvPr id="14" name="Group 13"/>
          <p:cNvGrpSpPr/>
          <p:nvPr/>
        </p:nvGrpSpPr>
        <p:grpSpPr>
          <a:xfrm>
            <a:off x="4189848" y="3524232"/>
            <a:ext cx="4223647" cy="1358687"/>
            <a:chOff x="4199431" y="3584836"/>
            <a:chExt cx="4223647" cy="1358687"/>
          </a:xfrm>
        </p:grpSpPr>
        <p:sp>
          <p:nvSpPr>
            <p:cNvPr id="5" name="Content Placeholder 2"/>
            <p:cNvSpPr txBox="1">
              <a:spLocks/>
            </p:cNvSpPr>
            <p:nvPr/>
          </p:nvSpPr>
          <p:spPr>
            <a:xfrm>
              <a:off x="4711426" y="3584836"/>
              <a:ext cx="3711652" cy="1358687"/>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1">
                <a:buFont typeface="Arial" panose="020B0604020202020204" pitchFamily="34" charset="0"/>
                <a:buChar char="•"/>
              </a:pPr>
              <a:r>
                <a:rPr lang="en-CA" sz="2800" dirty="0" smtClean="0"/>
                <a:t>Shared edges</a:t>
              </a:r>
            </a:p>
            <a:p>
              <a:pPr lvl="1">
                <a:buFont typeface="Arial" panose="020B0604020202020204" pitchFamily="34" charset="0"/>
                <a:buChar char="•"/>
              </a:pPr>
              <a:r>
                <a:rPr lang="en-CA" sz="2800" dirty="0" err="1" smtClean="0"/>
                <a:t>Multiway</a:t>
              </a:r>
              <a:r>
                <a:rPr lang="en-CA" sz="2800" dirty="0" smtClean="0"/>
                <a:t> joins</a:t>
              </a:r>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9431" y="3672590"/>
              <a:ext cx="596490" cy="596490"/>
            </a:xfrm>
            <a:prstGeom prst="rect">
              <a:avLst/>
            </a:prstGeom>
          </p:spPr>
        </p:pic>
      </p:grpSp>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9848" y="4756323"/>
            <a:ext cx="596490" cy="596490"/>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65310" y="1439347"/>
            <a:ext cx="1903868" cy="1841993"/>
          </a:xfrm>
          <a:prstGeom prst="rect">
            <a:avLst/>
          </a:prstGeom>
        </p:spPr>
      </p:pic>
      <p:grpSp>
        <p:nvGrpSpPr>
          <p:cNvPr id="30" name="Group 29"/>
          <p:cNvGrpSpPr/>
          <p:nvPr/>
        </p:nvGrpSpPr>
        <p:grpSpPr>
          <a:xfrm>
            <a:off x="4189848" y="3529132"/>
            <a:ext cx="3269829" cy="1358687"/>
            <a:chOff x="4199431" y="3597880"/>
            <a:chExt cx="3269829" cy="1358687"/>
          </a:xfrm>
        </p:grpSpPr>
        <p:sp>
          <p:nvSpPr>
            <p:cNvPr id="31" name="Content Placeholder 2"/>
            <p:cNvSpPr txBox="1">
              <a:spLocks/>
            </p:cNvSpPr>
            <p:nvPr/>
          </p:nvSpPr>
          <p:spPr>
            <a:xfrm>
              <a:off x="4711426" y="3597880"/>
              <a:ext cx="2757834" cy="1358687"/>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1">
                <a:buFont typeface="Arial" panose="020B0604020202020204" pitchFamily="34" charset="0"/>
                <a:buChar char="•"/>
              </a:pPr>
              <a:r>
                <a:rPr lang="en-CA" sz="2800" dirty="0" smtClean="0"/>
                <a:t>Shared edges</a:t>
              </a:r>
            </a:p>
            <a:p>
              <a:pPr lvl="1">
                <a:buFont typeface="Arial" panose="020B0604020202020204" pitchFamily="34" charset="0"/>
                <a:buChar char="•"/>
              </a:pPr>
              <a:r>
                <a:rPr lang="en-CA" sz="2800" dirty="0" err="1" smtClean="0"/>
                <a:t>Multiway</a:t>
              </a:r>
              <a:r>
                <a:rPr lang="en-CA" sz="2800" dirty="0" smtClean="0"/>
                <a:t> joins</a:t>
              </a:r>
            </a:p>
          </p:txBody>
        </p:sp>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9431" y="3672590"/>
              <a:ext cx="596490" cy="596490"/>
            </a:xfrm>
            <a:prstGeom prst="rect">
              <a:avLst/>
            </a:prstGeom>
          </p:spPr>
        </p:pic>
      </p:grpSp>
      <p:grpSp>
        <p:nvGrpSpPr>
          <p:cNvPr id="33" name="Group 32"/>
          <p:cNvGrpSpPr/>
          <p:nvPr/>
        </p:nvGrpSpPr>
        <p:grpSpPr>
          <a:xfrm>
            <a:off x="335357" y="3598944"/>
            <a:ext cx="3001077" cy="604632"/>
            <a:chOff x="411594" y="3672590"/>
            <a:chExt cx="3001077" cy="604632"/>
          </a:xfrm>
        </p:grpSpPr>
        <p:sp>
          <p:nvSpPr>
            <p:cNvPr id="34" name="Content Placeholder 2"/>
            <p:cNvSpPr txBox="1">
              <a:spLocks/>
            </p:cNvSpPr>
            <p:nvPr/>
          </p:nvSpPr>
          <p:spPr>
            <a:xfrm>
              <a:off x="1035304" y="3734916"/>
              <a:ext cx="2377367" cy="542306"/>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1">
                <a:buFont typeface="Arial" panose="020B0604020202020204" pitchFamily="34" charset="0"/>
                <a:buChar char="•"/>
              </a:pPr>
              <a:r>
                <a:rPr lang="en-CA" sz="2800" dirty="0" smtClean="0"/>
                <a:t>Overlapping</a:t>
              </a:r>
            </a:p>
          </p:txBody>
        </p:sp>
        <p:pic>
          <p:nvPicPr>
            <p:cNvPr id="35" name="Pictur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594" y="3672590"/>
              <a:ext cx="596490" cy="596490"/>
            </a:xfrm>
            <a:prstGeom prst="rect">
              <a:avLst/>
            </a:prstGeom>
          </p:spPr>
        </p:pic>
      </p:grpSp>
      <p:sp>
        <p:nvSpPr>
          <p:cNvPr id="28" name="TextBox 27"/>
          <p:cNvSpPr txBox="1"/>
          <p:nvPr/>
        </p:nvSpPr>
        <p:spPr>
          <a:xfrm>
            <a:off x="6100157" y="33507"/>
            <a:ext cx="1824099" cy="458398"/>
          </a:xfrm>
          <a:prstGeom prst="rect">
            <a:avLst/>
          </a:prstGeom>
        </p:spPr>
        <p:txBody>
          <a:bodyPr vert="horz" wrap="none" lIns="0" tIns="45720" rIns="0" bIns="45720" rtlCol="0">
            <a:noAutofit/>
          </a:bodyPr>
          <a:lstStyle/>
          <a:p>
            <a:pPr marL="0" indent="0">
              <a:lnSpc>
                <a:spcPct val="100000"/>
              </a:lnSpc>
              <a:buNone/>
            </a:pPr>
            <a:r>
              <a:rPr lang="en-CA" sz="2400" dirty="0" smtClean="0"/>
              <a:t>Inspired by:</a:t>
            </a:r>
          </a:p>
        </p:txBody>
      </p:sp>
      <p:sp>
        <p:nvSpPr>
          <p:cNvPr id="29" name="TextBox 28"/>
          <p:cNvSpPr txBox="1"/>
          <p:nvPr/>
        </p:nvSpPr>
        <p:spPr>
          <a:xfrm>
            <a:off x="7851295" y="33507"/>
            <a:ext cx="3467870" cy="914400"/>
          </a:xfrm>
          <a:prstGeom prst="rect">
            <a:avLst/>
          </a:prstGeom>
        </p:spPr>
        <p:txBody>
          <a:bodyPr vert="horz" wrap="none" lIns="0" tIns="45720" rIns="0" bIns="45720" rtlCol="0">
            <a:noAutofit/>
          </a:bodyPr>
          <a:lstStyle/>
          <a:p>
            <a:r>
              <a:rPr lang="en-CA" sz="2400" dirty="0" smtClean="0"/>
              <a:t>Radial-Edge </a:t>
            </a:r>
            <a:r>
              <a:rPr lang="en-CA" sz="2400" dirty="0"/>
              <a:t>[</a:t>
            </a:r>
            <a:r>
              <a:rPr lang="en-CA" sz="2400" dirty="0" err="1"/>
              <a:t>Weiler</a:t>
            </a:r>
            <a:r>
              <a:rPr lang="en-CA" sz="2400" dirty="0"/>
              <a:t> 1985</a:t>
            </a:r>
            <a:r>
              <a:rPr lang="en-CA" sz="2400" dirty="0" smtClean="0"/>
              <a:t>]</a:t>
            </a:r>
          </a:p>
          <a:p>
            <a:r>
              <a:rPr lang="en-CA" sz="2400" dirty="0" smtClean="0"/>
              <a:t>SGC </a:t>
            </a:r>
            <a:r>
              <a:rPr lang="en-CA" sz="2400" dirty="0"/>
              <a:t>[</a:t>
            </a:r>
            <a:r>
              <a:rPr lang="en-CA" sz="2400" dirty="0" err="1"/>
              <a:t>Rossignac</a:t>
            </a:r>
            <a:r>
              <a:rPr lang="en-CA" sz="2400" dirty="0"/>
              <a:t> et al. 1989]</a:t>
            </a:r>
          </a:p>
          <a:p>
            <a:pPr marL="0" indent="0">
              <a:lnSpc>
                <a:spcPct val="100000"/>
              </a:lnSpc>
              <a:buNone/>
            </a:pPr>
            <a:endParaRPr lang="en-CA" sz="2400" dirty="0" smtClean="0"/>
          </a:p>
        </p:txBody>
      </p:sp>
    </p:spTree>
    <p:extLst>
      <p:ext uri="{BB962C8B-B14F-4D97-AF65-F5344CB8AC3E}">
        <p14:creationId xmlns:p14="http://schemas.microsoft.com/office/powerpoint/2010/main" val="72584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par>
                                <p:cTn id="51" presetID="42" presetClass="path" presetSubtype="0" accel="50000" decel="50000" fill="hold" nodeType="withEffect">
                                  <p:stCondLst>
                                    <p:cond delay="0"/>
                                  </p:stCondLst>
                                  <p:childTnLst>
                                    <p:animMotion origin="layout" path="M -4.375E-6 2.59259E-6 L 0.30248 0.00278 " pathEditMode="relative" rAng="0" ptsTypes="AA">
                                      <p:cBhvr>
                                        <p:cTn id="52" dur="2000" fill="hold"/>
                                        <p:tgtEl>
                                          <p:spTgt spid="30"/>
                                        </p:tgtEl>
                                        <p:attrNameLst>
                                          <p:attrName>ppt_x</p:attrName>
                                          <p:attrName>ppt_y</p:attrName>
                                        </p:attrNameLst>
                                      </p:cBhvr>
                                      <p:rCtr x="15117" y="139"/>
                                    </p:animMotion>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par>
                                <p:cTn id="57" presetID="42" presetClass="path" presetSubtype="0" accel="50000" decel="50000" fill="hold" nodeType="withEffect">
                                  <p:stCondLst>
                                    <p:cond delay="0"/>
                                  </p:stCondLst>
                                  <p:childTnLst>
                                    <p:animMotion origin="layout" path="M -8.33333E-7 1.11022E-16 L 0.61328 0.16296 " pathEditMode="relative" rAng="0" ptsTypes="AA">
                                      <p:cBhvr>
                                        <p:cTn id="58" dur="2000" fill="hold"/>
                                        <p:tgtEl>
                                          <p:spTgt spid="33"/>
                                        </p:tgtEl>
                                        <p:attrNameLst>
                                          <p:attrName>ppt_x</p:attrName>
                                          <p:attrName>ppt_y</p:attrName>
                                        </p:attrNameLst>
                                      </p:cBhvr>
                                      <p:rCtr x="30664" y="814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p:bldP spid="23" grpId="0"/>
      <p:bldP spid="24" grpId="0"/>
      <p:bldP spid="25" grpId="0"/>
      <p:bldP spid="28" grpId="0"/>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VGC in action</a:t>
            </a:r>
            <a:endParaRPr lang="en-CA" dirty="0"/>
          </a:p>
        </p:txBody>
      </p:sp>
      <p:sp>
        <p:nvSpPr>
          <p:cNvPr id="10" name="Date Placeholder 9"/>
          <p:cNvSpPr>
            <a:spLocks noGrp="1"/>
          </p:cNvSpPr>
          <p:nvPr>
            <p:ph type="dt" sz="half" idx="10"/>
          </p:nvPr>
        </p:nvSpPr>
        <p:spPr/>
        <p:txBody>
          <a:bodyPr/>
          <a:lstStyle/>
          <a:p>
            <a:r>
              <a:rPr lang="en-US" smtClean="0"/>
              <a:t>August 13, 2014</a:t>
            </a:r>
            <a:endParaRPr lang="en-US" dirty="0"/>
          </a:p>
        </p:txBody>
      </p:sp>
      <p:sp>
        <p:nvSpPr>
          <p:cNvPr id="11" name="Footer Placeholder 10"/>
          <p:cNvSpPr>
            <a:spLocks noGrp="1"/>
          </p:cNvSpPr>
          <p:nvPr>
            <p:ph type="ftr" sz="quarter" idx="11"/>
          </p:nvPr>
        </p:nvSpPr>
        <p:spPr/>
        <p:txBody>
          <a:bodyPr/>
          <a:lstStyle/>
          <a:p>
            <a:r>
              <a:rPr lang="fr-FR" smtClean="0"/>
              <a:t>SIGGRAPH 2014 - Vector Graphics Complexes</a:t>
            </a:r>
            <a:endParaRPr lang="en-US" dirty="0"/>
          </a:p>
        </p:txBody>
      </p:sp>
      <p:sp>
        <p:nvSpPr>
          <p:cNvPr id="12" name="Slide Number Placeholder 11"/>
          <p:cNvSpPr>
            <a:spLocks noGrp="1"/>
          </p:cNvSpPr>
          <p:nvPr>
            <p:ph type="sldNum" sz="quarter" idx="12"/>
          </p:nvPr>
        </p:nvSpPr>
        <p:spPr/>
        <p:txBody>
          <a:bodyPr/>
          <a:lstStyle/>
          <a:p>
            <a:fld id="{4CE482DC-2269-4F26-9D2A-7E44B1A4CD85}" type="slidenum">
              <a:rPr lang="en-US" smtClean="0"/>
              <a:pPr/>
              <a:t>9</a:t>
            </a:fld>
            <a:endParaRPr lang="en-US" dirty="0"/>
          </a:p>
        </p:txBody>
      </p:sp>
      <p:pic>
        <p:nvPicPr>
          <p:cNvPr id="6" name="catvgcsiggraph3">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97280" y="996543"/>
            <a:ext cx="10278675" cy="4875732"/>
          </a:xfrm>
        </p:spPr>
      </p:pic>
    </p:spTree>
    <p:extLst>
      <p:ext uri="{BB962C8B-B14F-4D97-AF65-F5344CB8AC3E}">
        <p14:creationId xmlns:p14="http://schemas.microsoft.com/office/powerpoint/2010/main" val="1828031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10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txDef>
      <a:spPr/>
      <a:bodyPr vert="horz" lIns="0" tIns="45720" rIns="0" bIns="45720" rtlCol="0">
        <a:noAutofit/>
      </a:bodyPr>
      <a:lstStyle>
        <a:defPPr marL="0" indent="0">
          <a:lnSpc>
            <a:spcPct val="100000"/>
          </a:lnSpc>
          <a:buNone/>
          <a:defRPr sz="2400" dirty="0" smtClean="0"/>
        </a:defPPr>
      </a:lstStyle>
    </a:txDef>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9426</TotalTime>
  <Words>2789</Words>
  <Application>Microsoft Office PowerPoint</Application>
  <PresentationFormat>Widescreen</PresentationFormat>
  <Paragraphs>241</Paragraphs>
  <Slides>17</Slides>
  <Notes>17</Notes>
  <HiddenSlides>0</HiddenSlides>
  <MMClips>3</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17</vt:i4>
      </vt:variant>
    </vt:vector>
  </HeadingPairs>
  <TitlesOfParts>
    <vt:vector size="24" baseType="lpstr">
      <vt:lpstr>Arial</vt:lpstr>
      <vt:lpstr>Calibri</vt:lpstr>
      <vt:lpstr>Calibri Light</vt:lpstr>
      <vt:lpstr>Times New Roman</vt:lpstr>
      <vt:lpstr>Vivaldi</vt:lpstr>
      <vt:lpstr>Retrospect</vt:lpstr>
      <vt:lpstr>Image</vt:lpstr>
      <vt:lpstr>Vector Graphics Complexes</vt:lpstr>
      <vt:lpstr>Vector Graphics</vt:lpstr>
      <vt:lpstr>Scalable Vector Graphics (“SVG”)</vt:lpstr>
      <vt:lpstr>Scalable Vector Graphics (“SVG”)</vt:lpstr>
      <vt:lpstr>Scalable vector graphics (“SVG”)</vt:lpstr>
      <vt:lpstr>Planar maps</vt:lpstr>
      <vt:lpstr>Planar maps</vt:lpstr>
      <vt:lpstr>Comparison</vt:lpstr>
      <vt:lpstr>VGC in action</vt:lpstr>
      <vt:lpstr>Data structure</vt:lpstr>
      <vt:lpstr>Topological operators</vt:lpstr>
      <vt:lpstr>Cut: simple case</vt:lpstr>
      <vt:lpstr>Cut: overlap case</vt:lpstr>
      <vt:lpstr>Cut: conclusion</vt:lpstr>
      <vt:lpstr>Results</vt:lpstr>
      <vt:lpstr>Future work</vt:lpstr>
      <vt:lpstr>Conclusion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Boris Dalstein</dc:creator>
  <cp:lastModifiedBy>Boris</cp:lastModifiedBy>
  <cp:revision>302</cp:revision>
  <dcterms:created xsi:type="dcterms:W3CDTF">2014-08-05T19:09:59Z</dcterms:created>
  <dcterms:modified xsi:type="dcterms:W3CDTF">2014-08-17T23:46:22Z</dcterms:modified>
</cp:coreProperties>
</file>